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67"/>
  </p:notesMasterIdLst>
  <p:sldIdLst>
    <p:sldId id="319" r:id="rId2"/>
    <p:sldId id="334" r:id="rId3"/>
    <p:sldId id="333" r:id="rId4"/>
    <p:sldId id="260" r:id="rId5"/>
    <p:sldId id="455" r:id="rId6"/>
    <p:sldId id="456" r:id="rId7"/>
    <p:sldId id="265" r:id="rId8"/>
    <p:sldId id="268" r:id="rId9"/>
    <p:sldId id="457" r:id="rId10"/>
    <p:sldId id="270" r:id="rId11"/>
    <p:sldId id="271" r:id="rId12"/>
    <p:sldId id="272" r:id="rId13"/>
    <p:sldId id="273" r:id="rId14"/>
    <p:sldId id="274" r:id="rId15"/>
    <p:sldId id="336" r:id="rId16"/>
    <p:sldId id="33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87" r:id="rId27"/>
    <p:sldId id="459" r:id="rId28"/>
    <p:sldId id="460" r:id="rId29"/>
    <p:sldId id="286" r:id="rId30"/>
    <p:sldId id="461" r:id="rId31"/>
    <p:sldId id="288" r:id="rId32"/>
    <p:sldId id="289" r:id="rId33"/>
    <p:sldId id="337" r:id="rId34"/>
    <p:sldId id="462" r:id="rId35"/>
    <p:sldId id="463" r:id="rId36"/>
    <p:sldId id="340" r:id="rId37"/>
    <p:sldId id="464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465" r:id="rId53"/>
    <p:sldId id="46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454" r:id="rId65"/>
    <p:sldId id="453" r:id="rId66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4660"/>
  </p:normalViewPr>
  <p:slideViewPr>
    <p:cSldViewPr>
      <p:cViewPr varScale="1">
        <p:scale>
          <a:sx n="143" d="100"/>
          <a:sy n="143" d="100"/>
        </p:scale>
        <p:origin x="59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F7F4-A3B6-4B07-BA70-4F46832F66D1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100A5-0363-40AC-B747-7059B97A94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25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436EE-68FD-4276-A0E5-88D017B9A7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24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92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100A5-0363-40AC-B747-7059B97A94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649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100A5-0363-40AC-B747-7059B97A94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355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100A5-0363-40AC-B747-7059B97A94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76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463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100A5-0363-40AC-B747-7059B97A941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0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696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01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023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1548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899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0372" y="1461464"/>
            <a:ext cx="3239770" cy="322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onsolas" panose="020B0609020204030204"/>
                <a:cs typeface="Consolas" panose="020B060902020403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50994" y="1584451"/>
            <a:ext cx="3780790" cy="3111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39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017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3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559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667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2E57-95F0-4912-AC44-F2D43C571B90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7911-2034-46D6-AA50-87A8D7B23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27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886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065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178667"/>
            <a:ext cx="7543800" cy="77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217691"/>
            <a:ext cx="7543800" cy="31841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10" name="Straight Connector 9"/>
          <p:cNvCxnSpPr/>
          <p:nvPr/>
        </p:nvCxnSpPr>
        <p:spPr>
          <a:xfrm>
            <a:off x="834390" y="112395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33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2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8803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42519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56235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562356" indent="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None/>
        <a:defRPr sz="1050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4182269"/>
            <a:ext cx="9144000" cy="960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280"/>
          </a:p>
        </p:txBody>
      </p:sp>
      <p:pic>
        <p:nvPicPr>
          <p:cNvPr id="2052" name="Picture 4" descr="卡通遨游太空汇报模板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4" y="737394"/>
            <a:ext cx="4364037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9"/>
          <p:cNvSpPr txBox="1"/>
          <p:nvPr/>
        </p:nvSpPr>
        <p:spPr>
          <a:xfrm>
            <a:off x="3921020" y="2849566"/>
            <a:ext cx="4787777" cy="415486"/>
          </a:xfrm>
          <a:prstGeom prst="rect">
            <a:avLst/>
          </a:prstGeom>
        </p:spPr>
        <p:txBody>
          <a:bodyPr wrap="square" lIns="68567" tIns="34284" rIns="68567" bIns="34284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dirty="0">
                <a:solidFill>
                  <a:schemeClr val="accent6"/>
                </a:solidFill>
              </a:rPr>
              <a:t>作者：李秀媛 时间：</a:t>
            </a:r>
            <a:r>
              <a:rPr lang="en-US" altLang="zh-CN" sz="1500" dirty="0">
                <a:solidFill>
                  <a:schemeClr val="accent6"/>
                </a:solidFill>
              </a:rPr>
              <a:t>2020.2.1</a:t>
            </a:r>
            <a:endParaRPr lang="zh-CN" altLang="en-US" sz="1500" dirty="0">
              <a:solidFill>
                <a:schemeClr val="accent6"/>
              </a:solidFill>
            </a:endParaRPr>
          </a:p>
        </p:txBody>
      </p:sp>
      <p:sp>
        <p:nvSpPr>
          <p:cNvPr id="9" name="TextBox 21"/>
          <p:cNvSpPr txBox="1"/>
          <p:nvPr/>
        </p:nvSpPr>
        <p:spPr>
          <a:xfrm>
            <a:off x="3733800" y="1487329"/>
            <a:ext cx="4974997" cy="1423454"/>
          </a:xfrm>
          <a:prstGeom prst="rect">
            <a:avLst/>
          </a:prstGeom>
        </p:spPr>
        <p:txBody>
          <a:bodyPr wrap="square" lIns="68567" tIns="34284" rIns="68567" bIns="34284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3C7FA0"/>
                </a:solidFill>
              </a:rPr>
              <a:t>第</a:t>
            </a:r>
            <a:r>
              <a:rPr lang="en-US" altLang="zh-CN" sz="3200" b="1" dirty="0">
                <a:solidFill>
                  <a:srgbClr val="3C7FA0"/>
                </a:solidFill>
              </a:rPr>
              <a:t>14</a:t>
            </a:r>
            <a:r>
              <a:rPr lang="zh-CN" altLang="en-US" sz="3200" b="1" dirty="0">
                <a:solidFill>
                  <a:srgbClr val="3C7FA0"/>
                </a:solidFill>
              </a:rPr>
              <a:t>课 </a:t>
            </a:r>
            <a:r>
              <a:rPr lang="en-US" altLang="zh-CN" sz="3200" b="1" dirty="0" err="1">
                <a:solidFill>
                  <a:srgbClr val="3C7FA0"/>
                </a:solidFill>
              </a:rPr>
              <a:t>jieba</a:t>
            </a:r>
            <a:r>
              <a:rPr lang="zh-CN" altLang="en-US" sz="3200" b="1" dirty="0">
                <a:solidFill>
                  <a:srgbClr val="3C7FA0"/>
                </a:solidFill>
              </a:rPr>
              <a:t>库：文件操作</a:t>
            </a:r>
            <a:endParaRPr lang="en-US" altLang="zh-CN" sz="3200" b="1" dirty="0">
              <a:solidFill>
                <a:srgbClr val="3C7FA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3C7FA0"/>
                </a:solidFill>
              </a:rPr>
              <a:t>（教材</a:t>
            </a:r>
            <a:r>
              <a:rPr lang="en-US" altLang="zh-CN" sz="2400" b="1" dirty="0">
                <a:solidFill>
                  <a:srgbClr val="3C7FA0"/>
                </a:solidFill>
              </a:rPr>
              <a:t>6.5-6.6</a:t>
            </a:r>
            <a:r>
              <a:rPr lang="zh-CN" altLang="en-US" sz="2400" b="1" dirty="0">
                <a:solidFill>
                  <a:srgbClr val="3C7FA0"/>
                </a:solidFill>
              </a:rPr>
              <a:t>，</a:t>
            </a:r>
            <a:r>
              <a:rPr lang="en-US" altLang="zh-CN" sz="2400" b="1" dirty="0">
                <a:solidFill>
                  <a:srgbClr val="3C7FA0"/>
                </a:solidFill>
              </a:rPr>
              <a:t>7.1</a:t>
            </a:r>
            <a:r>
              <a:rPr lang="zh-CN" altLang="en-US" sz="2400" b="1" dirty="0">
                <a:solidFill>
                  <a:srgbClr val="3C7FA0"/>
                </a:solidFill>
              </a:rPr>
              <a:t>）</a:t>
            </a:r>
          </a:p>
        </p:txBody>
      </p:sp>
      <p:sp>
        <p:nvSpPr>
          <p:cNvPr id="6" name="object 6"/>
          <p:cNvSpPr/>
          <p:nvPr/>
        </p:nvSpPr>
        <p:spPr>
          <a:xfrm>
            <a:off x="7503112" y="197136"/>
            <a:ext cx="1538477" cy="540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57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1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animBg="1"/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74594" y="437328"/>
            <a:ext cx="4764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err="1"/>
              <a:t>文件的打开</a:t>
            </a:r>
            <a:r>
              <a:rPr lang="en-US" dirty="0"/>
              <a:t>  open( )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62330" y="2023872"/>
            <a:ext cx="74898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1185" algn="l"/>
                <a:tab pos="2447290" algn="l"/>
                <a:tab pos="5466080" algn="l"/>
              </a:tabLst>
            </a:pPr>
            <a:r>
              <a:rPr sz="2800" b="1" dirty="0">
                <a:latin typeface="Consolas" panose="020B0609020204030204"/>
                <a:cs typeface="Consolas" panose="020B0609020204030204"/>
              </a:rPr>
              <a:t>&lt;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变量名</a:t>
            </a:r>
            <a:r>
              <a:rPr sz="2800" b="1" dirty="0">
                <a:latin typeface="Consolas" panose="020B0609020204030204"/>
                <a:cs typeface="Consolas" panose="020B0609020204030204"/>
              </a:rPr>
              <a:t>&gt;	=	</a:t>
            </a:r>
            <a:r>
              <a:rPr sz="2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open</a:t>
            </a:r>
            <a:r>
              <a:rPr sz="28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800" b="1" spc="-5" dirty="0">
                <a:latin typeface="Consolas" panose="020B0609020204030204"/>
                <a:cs typeface="Consolas" panose="020B0609020204030204"/>
              </a:rPr>
              <a:t>&lt;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文件</a:t>
            </a: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名</a:t>
            </a:r>
            <a:r>
              <a:rPr sz="2800" b="1" dirty="0">
                <a:latin typeface="Consolas" panose="020B0609020204030204"/>
                <a:cs typeface="Consolas" panose="020B0609020204030204"/>
              </a:rPr>
              <a:t>&gt;,	&lt;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打开模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2800" b="1" spc="-5" dirty="0">
                <a:latin typeface="Consolas" panose="020B0609020204030204"/>
                <a:cs typeface="Consolas" panose="020B0609020204030204"/>
              </a:rPr>
              <a:t>&gt;</a:t>
            </a:r>
            <a:r>
              <a:rPr sz="2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8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6284" y="2860167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180" y="0"/>
                </a:lnTo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9768" y="3425190"/>
            <a:ext cx="1662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文件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对象名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2357" y="286016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288036" y="0"/>
                </a:moveTo>
                <a:lnTo>
                  <a:pt x="0" y="288035"/>
                </a:lnTo>
              </a:path>
            </a:pathLst>
          </a:custGeom>
          <a:ln w="25145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76903" y="2860167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>
                <a:moveTo>
                  <a:pt x="0" y="0"/>
                </a:moveTo>
                <a:lnTo>
                  <a:pt x="1440180" y="0"/>
                </a:lnTo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688" y="3453891"/>
            <a:ext cx="2311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400" b="1" dirty="0" err="1">
                <a:latin typeface="微软雅黑" panose="020B0503020204020204" charset="-122"/>
                <a:cs typeface="微软雅黑" panose="020B0503020204020204" charset="-122"/>
              </a:rPr>
              <a:t>文件路径和名称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52975" y="286016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288036" y="0"/>
                </a:moveTo>
                <a:lnTo>
                  <a:pt x="0" y="288035"/>
                </a:lnTo>
              </a:path>
            </a:pathLst>
          </a:custGeom>
          <a:ln w="25145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8798" y="2860167"/>
            <a:ext cx="584200" cy="0"/>
          </a:xfrm>
          <a:custGeom>
            <a:avLst/>
            <a:gdLst/>
            <a:ahLst/>
            <a:cxnLst/>
            <a:rect l="l" t="t" r="r" b="b"/>
            <a:pathLst>
              <a:path w="584200">
                <a:moveTo>
                  <a:pt x="0" y="0"/>
                </a:moveTo>
                <a:lnTo>
                  <a:pt x="584200" y="0"/>
                </a:lnTo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52818" y="2860167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242" y="0"/>
                </a:lnTo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92164" y="3304032"/>
            <a:ext cx="22225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100"/>
              </a:spcBef>
              <a:tabLst>
                <a:tab pos="790575" algn="l"/>
                <a:tab pos="942975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文本	</a:t>
            </a:r>
            <a:r>
              <a:rPr sz="2400" b="1" dirty="0">
                <a:latin typeface="Consolas" panose="020B0609020204030204"/>
                <a:cs typeface="Consolas" panose="020B0609020204030204"/>
              </a:rPr>
              <a:t>or</a:t>
            </a:r>
            <a:r>
              <a:rPr sz="2400" b="1" spc="-90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二进制 读		</a:t>
            </a:r>
            <a:r>
              <a:rPr sz="2400" b="1" dirty="0">
                <a:latin typeface="Consolas" panose="020B0609020204030204"/>
                <a:cs typeface="Consolas" panose="020B0609020204030204"/>
              </a:rPr>
              <a:t>or</a:t>
            </a:r>
            <a:r>
              <a:rPr sz="2400" b="1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写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66634" y="2860167"/>
            <a:ext cx="29845" cy="278130"/>
          </a:xfrm>
          <a:custGeom>
            <a:avLst/>
            <a:gdLst/>
            <a:ahLst/>
            <a:cxnLst/>
            <a:rect l="l" t="t" r="r" b="b"/>
            <a:pathLst>
              <a:path w="29845" h="278130">
                <a:moveTo>
                  <a:pt x="14795" y="-12573"/>
                </a:moveTo>
                <a:lnTo>
                  <a:pt x="14795" y="290322"/>
                </a:lnTo>
              </a:path>
            </a:pathLst>
          </a:custGeom>
          <a:ln w="54737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2AA81DEA-305B-09E0-0CDF-7E292097D60B}"/>
              </a:ext>
            </a:extLst>
          </p:cNvPr>
          <p:cNvSpPr txBox="1"/>
          <p:nvPr/>
        </p:nvSpPr>
        <p:spPr>
          <a:xfrm>
            <a:off x="359468" y="4047356"/>
            <a:ext cx="60326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lang="zh-CN" altLang="en-US" sz="1800" b="1" dirty="0">
                <a:latin typeface="微软雅黑" panose="020B0503020204020204" charset="-122"/>
                <a:cs typeface="微软雅黑" panose="020B0503020204020204" charset="-122"/>
              </a:rPr>
              <a:t>路径：绝对路径 </a:t>
            </a:r>
            <a:r>
              <a:rPr lang="en-US" altLang="zh-CN" sz="1800" b="1" dirty="0">
                <a:latin typeface="微软雅黑" panose="020B0503020204020204" charset="-122"/>
                <a:cs typeface="微软雅黑" panose="020B0503020204020204" charset="-122"/>
              </a:rPr>
              <a:t>/ </a:t>
            </a:r>
            <a:r>
              <a:rPr lang="zh-CN" altLang="en-US" sz="1800" b="1" dirty="0">
                <a:latin typeface="微软雅黑" panose="020B0503020204020204" charset="-122"/>
                <a:cs typeface="微软雅黑" panose="020B0503020204020204" charset="-122"/>
              </a:rPr>
              <a:t>相对路径（</a:t>
            </a:r>
            <a:r>
              <a:rPr sz="1800" b="1" dirty="0" err="1">
                <a:latin typeface="微软雅黑" panose="020B0503020204020204" charset="-122"/>
                <a:cs typeface="微软雅黑" panose="020B0503020204020204" charset="-122"/>
              </a:rPr>
              <a:t>源文件同目录可省路径</a:t>
            </a:r>
            <a:r>
              <a:rPr lang="zh-CN" altLang="en-US" sz="1800" b="1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432" y="2365863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5856" y="2561823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3144" y="1914377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22090" y="2081636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16146" y="1127692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2960" y="387645"/>
            <a:ext cx="7543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err="1"/>
              <a:t>文件</a:t>
            </a:r>
            <a:r>
              <a:rPr lang="zh-CN" altLang="en-US" dirty="0"/>
              <a:t>名要包含文件</a:t>
            </a:r>
            <a:r>
              <a:rPr dirty="0" err="1"/>
              <a:t>路径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352800" y="1372088"/>
            <a:ext cx="26568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open(</a:t>
            </a:r>
            <a:r>
              <a:rPr sz="2800" b="1" spc="-5" dirty="0">
                <a:latin typeface="Consolas" panose="020B0609020204030204"/>
                <a:cs typeface="Consolas" panose="020B0609020204030204"/>
              </a:rPr>
              <a:t>&lt;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文件</a:t>
            </a: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名</a:t>
            </a:r>
            <a:r>
              <a:rPr sz="2800" b="1" dirty="0">
                <a:latin typeface="Consolas" panose="020B0609020204030204"/>
                <a:cs typeface="Consolas" panose="020B0609020204030204"/>
              </a:rPr>
              <a:t>&gt;,</a:t>
            </a:r>
            <a:endParaRPr sz="2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1844" y="1372088"/>
            <a:ext cx="20358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onsolas" panose="020B0609020204030204"/>
                <a:cs typeface="Consolas" panose="020B0609020204030204"/>
              </a:rPr>
              <a:t>&lt;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打开模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2800" b="1" spc="-5" dirty="0">
                <a:latin typeface="Consolas" panose="020B0609020204030204"/>
                <a:cs typeface="Consolas" panose="020B0609020204030204"/>
              </a:rPr>
              <a:t>&gt;</a:t>
            </a:r>
            <a:r>
              <a:rPr sz="2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2530" y="2208383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>
                <a:moveTo>
                  <a:pt x="0" y="0"/>
                </a:moveTo>
                <a:lnTo>
                  <a:pt x="1440180" y="0"/>
                </a:lnTo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8453" y="2984225"/>
            <a:ext cx="2311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400" b="1" dirty="0" err="1">
                <a:latin typeface="微软雅黑" panose="020B0503020204020204" charset="-122"/>
                <a:cs typeface="微软雅黑" panose="020B0503020204020204" charset="-122"/>
              </a:rPr>
              <a:t>文件路径和名称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03573" y="2208383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288036" y="0"/>
                </a:moveTo>
                <a:lnTo>
                  <a:pt x="0" y="288035"/>
                </a:lnTo>
              </a:path>
            </a:pathLst>
          </a:custGeom>
          <a:ln w="25145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7957" y="1372088"/>
            <a:ext cx="2108835" cy="129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1185" algn="l"/>
              </a:tabLst>
            </a:pPr>
            <a:r>
              <a:rPr sz="2800" b="1" dirty="0">
                <a:latin typeface="Consolas" panose="020B0609020204030204"/>
                <a:cs typeface="Consolas" panose="020B0609020204030204"/>
              </a:rPr>
              <a:t>&lt;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变量名</a:t>
            </a:r>
            <a:r>
              <a:rPr sz="2800" b="1" dirty="0">
                <a:latin typeface="Consolas" panose="020B0609020204030204"/>
                <a:cs typeface="Consolas" panose="020B0609020204030204"/>
              </a:rPr>
              <a:t>&gt;	=</a:t>
            </a:r>
            <a:endParaRPr sz="2800" dirty="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 dirty="0">
              <a:latin typeface="Times New Roman" panose="02020603050405020304"/>
              <a:cs typeface="Times New Roman" panose="02020603050405020304"/>
            </a:endParaRPr>
          </a:p>
          <a:p>
            <a:pPr marL="28194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\</a:t>
            </a:r>
            <a:r>
              <a:rPr sz="24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PY</a:t>
            </a: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E\</a:t>
            </a:r>
            <a:r>
              <a:rPr sz="2400" b="1" spc="-13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f</a:t>
            </a: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400" b="1" spc="3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xt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73197" y="2933171"/>
            <a:ext cx="2379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"D:/PYE/f.txt"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85135" y="3606525"/>
            <a:ext cx="2716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"D:\\PYE\\f.txt"</a:t>
            </a:r>
            <a:endParaRPr sz="24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51497" y="3759560"/>
            <a:ext cx="1202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400" b="1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f.</a:t>
            </a:r>
            <a:r>
              <a:rPr sz="2400" b="1" spc="10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t</a:t>
            </a:r>
            <a:r>
              <a:rPr sz="2400" b="1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x</a:t>
            </a:r>
            <a:r>
              <a:rPr sz="2400" b="1" spc="10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t</a:t>
            </a:r>
            <a:r>
              <a:rPr sz="2400" b="1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endParaRPr sz="24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6672" y="2933171"/>
            <a:ext cx="2212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"./PYE/f.txt"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03271" y="2556489"/>
            <a:ext cx="278130" cy="216535"/>
          </a:xfrm>
          <a:custGeom>
            <a:avLst/>
            <a:gdLst/>
            <a:ahLst/>
            <a:cxnLst/>
            <a:rect l="l" t="t" r="r" b="b"/>
            <a:pathLst>
              <a:path w="278129" h="216535">
                <a:moveTo>
                  <a:pt x="38607" y="381"/>
                </a:moveTo>
                <a:lnTo>
                  <a:pt x="188848" y="54101"/>
                </a:lnTo>
                <a:lnTo>
                  <a:pt x="208153" y="0"/>
                </a:lnTo>
                <a:lnTo>
                  <a:pt x="277621" y="146812"/>
                </a:lnTo>
                <a:lnTo>
                  <a:pt x="130809" y="216281"/>
                </a:lnTo>
                <a:lnTo>
                  <a:pt x="150114" y="162178"/>
                </a:lnTo>
                <a:lnTo>
                  <a:pt x="0" y="108584"/>
                </a:lnTo>
                <a:lnTo>
                  <a:pt x="38607" y="381"/>
                </a:lnTo>
                <a:close/>
              </a:path>
            </a:pathLst>
          </a:custGeom>
          <a:ln w="254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DE130FD-0E0E-4B8F-B29A-5FA2731451F9}"/>
              </a:ext>
            </a:extLst>
          </p:cNvPr>
          <p:cNvSpPr txBox="1"/>
          <p:nvPr/>
        </p:nvSpPr>
        <p:spPr>
          <a:xfrm>
            <a:off x="3500152" y="4171950"/>
            <a:ext cx="305304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err="1">
                <a:solidFill>
                  <a:srgbClr val="7030A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400" b="1" dirty="0" err="1">
                <a:solidFill>
                  <a:srgbClr val="7030A0"/>
                </a:solidFill>
                <a:latin typeface="Consolas" panose="020B0609020204030204"/>
                <a:cs typeface="Consolas" panose="020B0609020204030204"/>
              </a:rPr>
              <a:t>"D</a:t>
            </a:r>
            <a:r>
              <a:rPr sz="2400" b="1" dirty="0">
                <a:solidFill>
                  <a:srgbClr val="7030A0"/>
                </a:solidFill>
                <a:latin typeface="Consolas" panose="020B0609020204030204"/>
                <a:cs typeface="Consolas" panose="020B0609020204030204"/>
              </a:rPr>
              <a:t>:\PYE\f.txt"</a:t>
            </a:r>
            <a:endParaRPr sz="2400" dirty="0">
              <a:solidFill>
                <a:srgbClr val="7030A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打开模式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567180"/>
              </p:ext>
            </p:extLst>
          </p:nvPr>
        </p:nvGraphicFramePr>
        <p:xfrm>
          <a:off x="317182" y="1341247"/>
          <a:ext cx="8496934" cy="3528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文件的打开模式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描述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000" b="1" spc="-10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'r'</a:t>
                      </a:r>
                      <a:endParaRPr sz="2000" dirty="0">
                        <a:solidFill>
                          <a:srgbClr val="C00000"/>
                        </a:solidFill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只读模式，默认值，如果文件不存在，返回</a:t>
                      </a:r>
                      <a:r>
                        <a:rPr sz="1800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FileNotFoundError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000" b="1" spc="-5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'w'</a:t>
                      </a:r>
                      <a:endParaRPr sz="2000" dirty="0">
                        <a:solidFill>
                          <a:srgbClr val="C00000"/>
                        </a:solidFill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覆盖写模式，文件不存在则创建，存在则完全覆盖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000" b="1" spc="-10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'x'</a:t>
                      </a:r>
                      <a:endParaRPr sz="20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创建写模式，文件不存在则创建，存在则返回</a:t>
                      </a:r>
                      <a:r>
                        <a:rPr sz="1800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FileExistsError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000" b="1" spc="-10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'a'</a:t>
                      </a:r>
                      <a:endParaRPr sz="2000" dirty="0">
                        <a:solidFill>
                          <a:srgbClr val="C00000"/>
                        </a:solidFill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追加写模式，文件不存在则创建，存在则在文件最后追加内容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000" b="1" spc="-10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'b'</a:t>
                      </a:r>
                      <a:endParaRPr sz="2000" dirty="0">
                        <a:solidFill>
                          <a:srgbClr val="C00000"/>
                        </a:solidFill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二进制文件模式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7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000" b="1" spc="-5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't'</a:t>
                      </a:r>
                      <a:endParaRPr sz="20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文本文件模式，默认值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000" b="1" spc="-10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'+'</a:t>
                      </a:r>
                      <a:endParaRPr sz="2000" dirty="0">
                        <a:solidFill>
                          <a:srgbClr val="C00000"/>
                        </a:solidFill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与</a:t>
                      </a:r>
                      <a:r>
                        <a:rPr sz="18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r/w/x/a</a:t>
                      </a: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一同使用，在原功能基础上增加同时读写功能</a:t>
                      </a:r>
                    </a:p>
                  </a:txBody>
                  <a:tcPr marL="0" marR="0" marT="9779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打开模式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457200" y="1435226"/>
            <a:ext cx="3886200" cy="3398366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1465" algn="l"/>
                <a:tab pos="570865" algn="l"/>
              </a:tabLst>
            </a:pPr>
            <a:r>
              <a:rPr spc="-5" dirty="0"/>
              <a:t>f	=	</a:t>
            </a:r>
            <a:r>
              <a:rPr dirty="0"/>
              <a:t>open(</a:t>
            </a:r>
            <a:r>
              <a:rPr dirty="0">
                <a:solidFill>
                  <a:srgbClr val="1DB41D"/>
                </a:solidFill>
              </a:rPr>
              <a:t>"f.txt"</a:t>
            </a:r>
            <a:r>
              <a:rPr dirty="0"/>
              <a:t>)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1465" algn="l"/>
                <a:tab pos="570865" algn="l"/>
              </a:tabLst>
            </a:pPr>
            <a:r>
              <a:rPr spc="-5" dirty="0"/>
              <a:t>f	=	</a:t>
            </a:r>
            <a:r>
              <a:rPr dirty="0"/>
              <a:t>open(</a:t>
            </a:r>
            <a:r>
              <a:rPr dirty="0">
                <a:solidFill>
                  <a:srgbClr val="1DB41D"/>
                </a:solidFill>
              </a:rPr>
              <a:t>"f.txt"</a:t>
            </a:r>
            <a:r>
              <a:rPr dirty="0"/>
              <a:t>,</a:t>
            </a:r>
            <a:r>
              <a:rPr spc="-80" dirty="0"/>
              <a:t> </a:t>
            </a:r>
            <a:r>
              <a:rPr spc="-5" dirty="0">
                <a:solidFill>
                  <a:srgbClr val="1DB41D"/>
                </a:solidFill>
              </a:rPr>
              <a:t>"r"</a:t>
            </a:r>
            <a:r>
              <a:rPr spc="-5" dirty="0"/>
              <a:t>)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1465" algn="l"/>
                <a:tab pos="570865" algn="l"/>
              </a:tabLst>
            </a:pPr>
            <a:r>
              <a:rPr spc="-5" dirty="0"/>
              <a:t>f	=	</a:t>
            </a:r>
            <a:r>
              <a:rPr dirty="0"/>
              <a:t>open(</a:t>
            </a:r>
            <a:r>
              <a:rPr dirty="0">
                <a:solidFill>
                  <a:srgbClr val="1DB41D"/>
                </a:solidFill>
              </a:rPr>
              <a:t>"f.txt"</a:t>
            </a:r>
            <a:r>
              <a:rPr dirty="0"/>
              <a:t>,</a:t>
            </a:r>
            <a:r>
              <a:rPr spc="-55" dirty="0"/>
              <a:t> </a:t>
            </a:r>
            <a:r>
              <a:rPr dirty="0">
                <a:solidFill>
                  <a:srgbClr val="1DB41D"/>
                </a:solidFill>
              </a:rPr>
              <a:t>"w"</a:t>
            </a:r>
            <a:r>
              <a:rPr dirty="0"/>
              <a:t>)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/>
              <a:t>f = open(</a:t>
            </a:r>
            <a:r>
              <a:rPr dirty="0">
                <a:solidFill>
                  <a:srgbClr val="1DB41D"/>
                </a:solidFill>
              </a:rPr>
              <a:t>"f.txt"</a:t>
            </a:r>
            <a:r>
              <a:rPr dirty="0"/>
              <a:t>,</a:t>
            </a:r>
            <a:r>
              <a:rPr spc="-114" dirty="0"/>
              <a:t> </a:t>
            </a:r>
            <a:r>
              <a:rPr dirty="0">
                <a:solidFill>
                  <a:srgbClr val="1DB41D"/>
                </a:solidFill>
              </a:rPr>
              <a:t>"a+"</a:t>
            </a:r>
            <a:r>
              <a:rPr dirty="0"/>
              <a:t>)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1465" algn="l"/>
                <a:tab pos="570865" algn="l"/>
              </a:tabLst>
            </a:pPr>
            <a:r>
              <a:rPr spc="-5" dirty="0"/>
              <a:t>f	=	</a:t>
            </a:r>
            <a:r>
              <a:rPr dirty="0"/>
              <a:t>open(</a:t>
            </a:r>
            <a:r>
              <a:rPr dirty="0">
                <a:solidFill>
                  <a:srgbClr val="1DB41D"/>
                </a:solidFill>
              </a:rPr>
              <a:t>"f.txt"</a:t>
            </a:r>
            <a:r>
              <a:rPr dirty="0"/>
              <a:t>,</a:t>
            </a:r>
            <a:r>
              <a:rPr spc="-105" dirty="0"/>
              <a:t> </a:t>
            </a:r>
            <a:r>
              <a:rPr dirty="0">
                <a:solidFill>
                  <a:srgbClr val="1DB41D"/>
                </a:solidFill>
              </a:rPr>
              <a:t>"x"</a:t>
            </a:r>
            <a:r>
              <a:rPr dirty="0"/>
              <a:t>)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1465" algn="l"/>
                <a:tab pos="570865" algn="l"/>
              </a:tabLst>
            </a:pPr>
            <a:r>
              <a:rPr spc="-5" dirty="0"/>
              <a:t>f	=	</a:t>
            </a:r>
            <a:r>
              <a:rPr dirty="0"/>
              <a:t>open(</a:t>
            </a:r>
            <a:r>
              <a:rPr dirty="0">
                <a:solidFill>
                  <a:srgbClr val="1DB41D"/>
                </a:solidFill>
              </a:rPr>
              <a:t>"f.txt"</a:t>
            </a:r>
            <a:r>
              <a:rPr dirty="0"/>
              <a:t>,</a:t>
            </a:r>
            <a:r>
              <a:rPr spc="-105" dirty="0"/>
              <a:t> </a:t>
            </a:r>
            <a:r>
              <a:rPr dirty="0">
                <a:solidFill>
                  <a:srgbClr val="1DB41D"/>
                </a:solidFill>
              </a:rPr>
              <a:t>"b"</a:t>
            </a:r>
            <a:r>
              <a:rPr dirty="0"/>
              <a:t>)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1465" algn="l"/>
                <a:tab pos="570865" algn="l"/>
              </a:tabLst>
            </a:pPr>
            <a:r>
              <a:rPr spc="-5" dirty="0"/>
              <a:t>f	=	</a:t>
            </a:r>
            <a:r>
              <a:rPr dirty="0"/>
              <a:t>open(</a:t>
            </a:r>
            <a:r>
              <a:rPr dirty="0">
                <a:solidFill>
                  <a:srgbClr val="1DB41D"/>
                </a:solidFill>
              </a:rPr>
              <a:t>"f.txt"</a:t>
            </a:r>
            <a:r>
              <a:rPr dirty="0"/>
              <a:t>,</a:t>
            </a:r>
            <a:r>
              <a:rPr spc="-80" dirty="0"/>
              <a:t> </a:t>
            </a:r>
            <a:r>
              <a:rPr spc="-5" dirty="0">
                <a:solidFill>
                  <a:srgbClr val="1DB41D"/>
                </a:solidFill>
              </a:rPr>
              <a:t>"wb"</a:t>
            </a:r>
            <a:r>
              <a:rPr spc="-5" dirty="0"/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4615125" y="1581150"/>
            <a:ext cx="3780790" cy="311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0" indent="-184785">
              <a:lnSpc>
                <a:spcPct val="100000"/>
              </a:lnSpc>
              <a:spcBef>
                <a:spcPts val="95"/>
              </a:spcBef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spc="-5" dirty="0"/>
              <a:t>文本形</a:t>
            </a:r>
            <a:r>
              <a:rPr spc="-10" dirty="0"/>
              <a:t>式</a:t>
            </a:r>
            <a:r>
              <a:rPr spc="-5" dirty="0"/>
              <a:t>、只读模式、</a:t>
            </a:r>
            <a:r>
              <a:rPr spc="-5" dirty="0">
                <a:solidFill>
                  <a:srgbClr val="C00000"/>
                </a:solidFill>
              </a:rPr>
              <a:t>默认值</a:t>
            </a:r>
          </a:p>
          <a:p>
            <a:pPr marL="196850" indent="-184785">
              <a:lnSpc>
                <a:spcPct val="100000"/>
              </a:lnSpc>
              <a:spcBef>
                <a:spcPts val="1500"/>
              </a:spcBef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spc="-5" dirty="0" err="1"/>
              <a:t>文本形式、只读模式</a:t>
            </a:r>
            <a:endParaRPr spc="-5" dirty="0"/>
          </a:p>
          <a:p>
            <a:pPr marL="196850" indent="-184785">
              <a:lnSpc>
                <a:spcPct val="100000"/>
              </a:lnSpc>
              <a:spcBef>
                <a:spcPts val="1200"/>
              </a:spcBef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spc="-5" dirty="0"/>
              <a:t>文本形式、覆盖写模式</a:t>
            </a:r>
          </a:p>
          <a:p>
            <a:pPr marL="196850" indent="-184785">
              <a:lnSpc>
                <a:spcPct val="100000"/>
              </a:lnSpc>
              <a:spcBef>
                <a:spcPts val="1200"/>
              </a:spcBef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dirty="0"/>
              <a:t>文本形式、追加写模</a:t>
            </a:r>
            <a:r>
              <a:rPr spc="-20" dirty="0"/>
              <a:t>式</a:t>
            </a:r>
            <a:r>
              <a:rPr dirty="0"/>
              <a:t>+</a:t>
            </a:r>
            <a:r>
              <a:rPr spc="-65" dirty="0"/>
              <a:t> </a:t>
            </a:r>
            <a:r>
              <a:rPr spc="-5" dirty="0"/>
              <a:t>读文件</a:t>
            </a:r>
          </a:p>
          <a:p>
            <a:pPr marL="196850" indent="-184785">
              <a:lnSpc>
                <a:spcPct val="100000"/>
              </a:lnSpc>
              <a:spcBef>
                <a:spcPts val="1205"/>
              </a:spcBef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spc="-5" dirty="0"/>
              <a:t>文本形式、创建写模式</a:t>
            </a:r>
          </a:p>
          <a:p>
            <a:pPr marL="196850" indent="-184785">
              <a:lnSpc>
                <a:spcPct val="100000"/>
              </a:lnSpc>
              <a:spcBef>
                <a:spcPts val="1200"/>
              </a:spcBef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spc="-5" dirty="0"/>
              <a:t>二进制形式、只读模式</a:t>
            </a:r>
          </a:p>
          <a:p>
            <a:pPr marL="196850" indent="-184785">
              <a:lnSpc>
                <a:spcPct val="100000"/>
              </a:lnSpc>
              <a:spcBef>
                <a:spcPts val="1200"/>
              </a:spcBef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spc="-5" dirty="0"/>
              <a:t>二进制形式、覆盖写模式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1779476"/>
            <a:ext cx="5839954" cy="2425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8538" y="469392"/>
            <a:ext cx="25673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文件的关闭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62173" y="2095753"/>
            <a:ext cx="30486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onsolas" panose="020B0609020204030204"/>
                <a:cs typeface="Consolas" panose="020B0609020204030204"/>
              </a:rPr>
              <a:t>&lt;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变量名</a:t>
            </a:r>
            <a:r>
              <a:rPr sz="2800" b="1" spc="-5" dirty="0">
                <a:latin typeface="Consolas" panose="020B0609020204030204"/>
                <a:cs typeface="Consolas" panose="020B0609020204030204"/>
              </a:rPr>
              <a:t>&gt;</a:t>
            </a:r>
            <a:r>
              <a:rPr sz="28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.close()</a:t>
            </a:r>
            <a:endParaRPr sz="2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9800" y="3562350"/>
            <a:ext cx="415672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spc="-5" dirty="0">
                <a:latin typeface="微软雅黑" panose="020B0503020204020204" charset="-122"/>
                <a:cs typeface="微软雅黑" panose="020B0503020204020204" charset="-122"/>
              </a:rPr>
              <a:t>（文件打开时）文件对象名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538" y="2201925"/>
            <a:ext cx="532206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3</a:t>
            </a:r>
            <a:r>
              <a:rPr lang="zh-CN" altLang="en-US" dirty="0"/>
              <a:t>、</a:t>
            </a:r>
            <a:r>
              <a:rPr dirty="0" err="1"/>
              <a:t>文件的</a:t>
            </a:r>
            <a:r>
              <a:rPr lang="zh-CN" altLang="en-US" dirty="0"/>
              <a:t>操作 </a:t>
            </a:r>
            <a:r>
              <a:rPr lang="zh-CN" altLang="en-US" dirty="0">
                <a:solidFill>
                  <a:srgbClr val="7030A0"/>
                </a:solidFill>
              </a:rPr>
              <a:t>读</a:t>
            </a:r>
            <a:r>
              <a:rPr dirty="0"/>
              <a:t>和</a:t>
            </a:r>
            <a:r>
              <a:rPr lang="zh-CN" altLang="en-US" dirty="0">
                <a:solidFill>
                  <a:srgbClr val="7030A0"/>
                </a:solidFill>
              </a:rPr>
              <a:t>写</a:t>
            </a:r>
            <a:endParaRPr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0283" y="469392"/>
            <a:ext cx="35833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文件的打开关闭</a:t>
            </a:r>
          </a:p>
        </p:txBody>
      </p:sp>
      <p:sp>
        <p:nvSpPr>
          <p:cNvPr id="4" name="object 4"/>
          <p:cNvSpPr/>
          <p:nvPr/>
        </p:nvSpPr>
        <p:spPr>
          <a:xfrm>
            <a:off x="906805" y="1779476"/>
            <a:ext cx="5839954" cy="2471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4739" y="1456435"/>
            <a:ext cx="4432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文件处理的步骤:</a:t>
            </a:r>
            <a:r>
              <a:rPr sz="2400" b="1" spc="-9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打开-</a:t>
            </a:r>
            <a:r>
              <a:rPr sz="2400" b="1" dirty="0">
                <a:solidFill>
                  <a:srgbClr val="7030A0"/>
                </a:solidFill>
                <a:latin typeface="微软雅黑" panose="020B0503020204020204" charset="-122"/>
                <a:cs typeface="微软雅黑" panose="020B0503020204020204" charset="-122"/>
              </a:rPr>
              <a:t>操作</a:t>
            </a: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-关闭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1372" y="3249422"/>
            <a:ext cx="83946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文件的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存储状态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5600" y="3249422"/>
            <a:ext cx="10567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文件的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16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可操作</a:t>
            </a:r>
            <a:r>
              <a:rPr sz="1600" b="1" spc="-5" dirty="0" err="1">
                <a:latin typeface="微软雅黑" panose="020B0503020204020204" charset="-122"/>
                <a:cs typeface="微软雅黑" panose="020B0503020204020204" charset="-122"/>
              </a:rPr>
              <a:t>状态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4179" y="2369311"/>
            <a:ext cx="1657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onsolas" panose="020B0609020204030204"/>
                <a:cs typeface="Consolas" panose="020B0609020204030204"/>
              </a:rPr>
              <a:t>a = </a:t>
            </a:r>
            <a:r>
              <a:rPr sz="18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open</a:t>
            </a:r>
            <a:r>
              <a:rPr sz="1800" b="1" spc="-5" dirty="0">
                <a:latin typeface="Consolas" panose="020B0609020204030204"/>
                <a:cs typeface="Consolas" panose="020B0609020204030204"/>
              </a:rPr>
              <a:t>(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,</a:t>
            </a:r>
            <a:r>
              <a:rPr sz="1800" b="1" spc="-10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)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1217" y="4334764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nsolas" panose="020B0609020204030204"/>
                <a:cs typeface="Consolas" panose="020B0609020204030204"/>
              </a:rPr>
              <a:t>a.</a:t>
            </a:r>
            <a:r>
              <a:rPr sz="18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close</a:t>
            </a:r>
            <a:r>
              <a:rPr sz="1800" b="1" spc="-5" dirty="0">
                <a:latin typeface="Consolas" panose="020B0609020204030204"/>
                <a:cs typeface="Consolas" panose="020B0609020204030204"/>
              </a:rPr>
              <a:t>()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4726" y="3563873"/>
            <a:ext cx="2015489" cy="0"/>
          </a:xfrm>
          <a:custGeom>
            <a:avLst/>
            <a:gdLst/>
            <a:ahLst/>
            <a:cxnLst/>
            <a:rect l="l" t="t" r="r" b="b"/>
            <a:pathLst>
              <a:path w="2015489">
                <a:moveTo>
                  <a:pt x="0" y="0"/>
                </a:moveTo>
                <a:lnTo>
                  <a:pt x="20154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84726" y="3563111"/>
            <a:ext cx="0" cy="1270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888" y="381"/>
                </a:moveTo>
                <a:lnTo>
                  <a:pt x="888" y="38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84726" y="3563111"/>
            <a:ext cx="2015489" cy="0"/>
          </a:xfrm>
          <a:custGeom>
            <a:avLst/>
            <a:gdLst/>
            <a:ahLst/>
            <a:cxnLst/>
            <a:rect l="l" t="t" r="r" b="b"/>
            <a:pathLst>
              <a:path w="2015489">
                <a:moveTo>
                  <a:pt x="0" y="0"/>
                </a:moveTo>
                <a:lnTo>
                  <a:pt x="20154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00215" y="3563111"/>
            <a:ext cx="0" cy="1270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888" y="381"/>
                </a:moveTo>
                <a:lnTo>
                  <a:pt x="888" y="38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84345" y="3563492"/>
            <a:ext cx="2016760" cy="0"/>
          </a:xfrm>
          <a:custGeom>
            <a:avLst/>
            <a:gdLst/>
            <a:ahLst/>
            <a:cxnLst/>
            <a:rect l="l" t="t" r="r" b="b"/>
            <a:pathLst>
              <a:path w="2016760">
                <a:moveTo>
                  <a:pt x="0" y="0"/>
                </a:moveTo>
                <a:lnTo>
                  <a:pt x="2016252" y="0"/>
                </a:lnTo>
              </a:path>
            </a:pathLst>
          </a:custGeom>
          <a:ln w="19050">
            <a:solidFill>
              <a:srgbClr val="FF77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99402" y="2174494"/>
            <a:ext cx="6362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读文件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9402" y="4488688"/>
            <a:ext cx="6362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写文件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77105" y="3661409"/>
            <a:ext cx="2409825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sz="1800" b="1" spc="-5" dirty="0">
                <a:latin typeface="Consolas" panose="020B0609020204030204"/>
                <a:cs typeface="Consolas" panose="020B0609020204030204"/>
              </a:rPr>
              <a:t>a.write(s) 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a.</a:t>
            </a:r>
            <a:r>
              <a:rPr sz="1800" b="1" spc="-5" dirty="0">
                <a:latin typeface="Consolas" panose="020B0609020204030204"/>
                <a:cs typeface="Consolas" panose="020B0609020204030204"/>
              </a:rPr>
              <a:t>w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ri</a:t>
            </a:r>
            <a:r>
              <a:rPr sz="1800" b="1" spc="-5" dirty="0">
                <a:latin typeface="Consolas" panose="020B0609020204030204"/>
                <a:cs typeface="Consolas" panose="020B0609020204030204"/>
              </a:rPr>
              <a:t>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el</a:t>
            </a:r>
            <a:r>
              <a:rPr sz="1800" b="1" spc="-5" dirty="0">
                <a:latin typeface="Consolas" panose="020B0609020204030204"/>
                <a:cs typeface="Consolas" panose="020B0609020204030204"/>
              </a:rPr>
              <a:t>i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ne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s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(l</a:t>
            </a:r>
            <a:r>
              <a:rPr sz="1800" b="1" spc="-5" dirty="0">
                <a:latin typeface="Consolas" panose="020B0609020204030204"/>
                <a:cs typeface="Consolas" panose="020B0609020204030204"/>
              </a:rPr>
              <a:t>i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ne</a:t>
            </a:r>
            <a:r>
              <a:rPr sz="1800" b="1" spc="-5" dirty="0">
                <a:latin typeface="Consolas" panose="020B0609020204030204"/>
                <a:cs typeface="Consolas" panose="020B0609020204030204"/>
              </a:rPr>
              <a:t>s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)  </a:t>
            </a:r>
            <a:r>
              <a:rPr sz="1800" b="1" spc="-5" dirty="0" err="1">
                <a:latin typeface="Consolas" panose="020B0609020204030204"/>
                <a:cs typeface="Consolas" panose="020B0609020204030204"/>
              </a:rPr>
              <a:t>a.</a:t>
            </a:r>
            <a:r>
              <a:rPr lang="en-US" sz="1800" b="1" spc="-5" dirty="0" err="1">
                <a:latin typeface="Consolas" panose="020B0609020204030204"/>
                <a:cs typeface="Consolas" panose="020B0609020204030204"/>
              </a:rPr>
              <a:t>tell</a:t>
            </a:r>
            <a:r>
              <a:rPr sz="1800" b="1" spc="-5" dirty="0">
                <a:latin typeface="Consolas" panose="020B0609020204030204"/>
                <a:cs typeface="Consolas" panose="020B0609020204030204"/>
              </a:rPr>
              <a:t>()</a:t>
            </a:r>
            <a:endParaRPr sz="18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69740" y="2149094"/>
            <a:ext cx="2159635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a.read(size)  </a:t>
            </a:r>
            <a:r>
              <a:rPr sz="1800" b="1" spc="-5" dirty="0">
                <a:latin typeface="Consolas" panose="020B0609020204030204"/>
                <a:cs typeface="Consolas" panose="020B0609020204030204"/>
              </a:rPr>
              <a:t>a.readline(size)  </a:t>
            </a:r>
            <a:r>
              <a:rPr sz="1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a.</a:t>
            </a:r>
            <a:r>
              <a:rPr sz="18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1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ea</a:t>
            </a:r>
            <a:r>
              <a:rPr sz="18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d</a:t>
            </a:r>
            <a:r>
              <a:rPr sz="1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li</a:t>
            </a:r>
            <a:r>
              <a:rPr sz="18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n</a:t>
            </a:r>
            <a:r>
              <a:rPr sz="1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e</a:t>
            </a:r>
            <a:r>
              <a:rPr sz="18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s(</a:t>
            </a:r>
            <a:r>
              <a:rPr sz="1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hi</a:t>
            </a:r>
            <a:r>
              <a:rPr sz="18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n</a:t>
            </a:r>
            <a:r>
              <a:rPr sz="1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t)</a:t>
            </a:r>
            <a:endParaRPr sz="18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08342" y="2657094"/>
            <a:ext cx="1216152" cy="161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449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0283" y="2201925"/>
            <a:ext cx="35833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文件内容的读取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0283" y="469392"/>
            <a:ext cx="35833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文件内容的读取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688880"/>
              </p:ext>
            </p:extLst>
          </p:nvPr>
        </p:nvGraphicFramePr>
        <p:xfrm>
          <a:off x="317182" y="1485264"/>
          <a:ext cx="8496300" cy="3659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操作方法</a:t>
                      </a:r>
                      <a:endParaRPr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描述</a:t>
                      </a:r>
                      <a:endParaRPr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5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&lt;f&gt;.read(size=-1)</a:t>
                      </a:r>
                      <a:endParaRPr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nsolas" panose="020B0609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7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如果给出参数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size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值，</a:t>
                      </a:r>
                      <a:r>
                        <a:rPr lang="zh-CN" altLang="en-US" sz="18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以字符为单位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，读入前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size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长度；默认情况，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size = -1, </a:t>
                      </a:r>
                      <a:r>
                        <a:rPr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读入全部内容</a:t>
                      </a:r>
                      <a:r>
                        <a:rPr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zh-CN" altLang="en-US" sz="18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被当做一个字符串。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  <a:p>
                      <a:pPr marL="17081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7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&gt;&gt;&gt;</a:t>
                      </a:r>
                      <a:r>
                        <a:rPr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s =</a:t>
                      </a:r>
                      <a:r>
                        <a:rPr sz="1800" b="1" spc="-3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 </a:t>
                      </a:r>
                      <a:r>
                        <a:rPr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f.read(2)</a:t>
                      </a:r>
                      <a:endParaRPr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nsolas" panose="020B0609020204030204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dirty="0">
                          <a:solidFill>
                            <a:srgbClr val="000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中国</a:t>
                      </a:r>
                      <a:endParaRPr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36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trike="sngStrike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&lt;f&gt;.readline(size=-1)</a:t>
                      </a:r>
                      <a:endParaRPr sz="2000" strike="sngStrike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nsolas" panose="020B0609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如果给出参数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size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值，读入一行中前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size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长度字；</a:t>
                      </a:r>
                      <a:r>
                        <a:rPr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读入一行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的全部</a:t>
                      </a:r>
                      <a:r>
                        <a:rPr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内容</a:t>
                      </a:r>
                      <a:r>
                        <a:rPr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，</a:t>
                      </a: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&gt;&gt;&gt;</a:t>
                      </a:r>
                      <a:r>
                        <a:rPr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s =</a:t>
                      </a:r>
                      <a:r>
                        <a:rPr sz="1800" b="1" spc="-2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 </a:t>
                      </a:r>
                      <a:r>
                        <a:rPr sz="18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nsolas" panose="020B0609020204030204"/>
                        </a:rPr>
                        <a:t>f.readline()</a:t>
                      </a:r>
                      <a:endParaRPr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nsolas" panose="020B0609020204030204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dirty="0">
                          <a:solidFill>
                            <a:srgbClr val="000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中国是一个伟大的国家！</a:t>
                      </a:r>
                      <a:endParaRPr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0283" y="469392"/>
            <a:ext cx="35833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文件内容的读取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204372"/>
              </p:ext>
            </p:extLst>
          </p:nvPr>
        </p:nvGraphicFramePr>
        <p:xfrm>
          <a:off x="317182" y="1917319"/>
          <a:ext cx="8525510" cy="2197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2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操作方法</a:t>
                      </a:r>
                      <a:endParaRPr sz="18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描述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086"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Consolas" panose="020B0609020204030204"/>
                          <a:cs typeface="Consolas" panose="020B0609020204030204"/>
                        </a:rPr>
                        <a:t>&lt;f&gt;.</a:t>
                      </a:r>
                      <a:r>
                        <a:rPr sz="2000" spc="-5" dirty="0" err="1">
                          <a:latin typeface="Consolas" panose="020B0609020204030204"/>
                          <a:cs typeface="Consolas" panose="020B0609020204030204"/>
                        </a:rPr>
                        <a:t>readlines</a:t>
                      </a:r>
                      <a:r>
                        <a:rPr sz="2000" spc="-5" dirty="0">
                          <a:latin typeface="Consolas" panose="020B0609020204030204"/>
                          <a:cs typeface="Consolas" panose="020B0609020204030204"/>
                        </a:rPr>
                        <a:t>(</a:t>
                      </a:r>
                      <a:r>
                        <a:rPr lang="en-US" altLang="zh-CN" sz="2000" spc="-5" dirty="0">
                          <a:latin typeface="Consolas" panose="020B0609020204030204"/>
                          <a:cs typeface="Consolas" panose="020B0609020204030204"/>
                        </a:rPr>
                        <a:t>hint</a:t>
                      </a:r>
                      <a:r>
                        <a:rPr sz="2000" spc="-5" dirty="0">
                          <a:latin typeface="Consolas" panose="020B0609020204030204"/>
                          <a:cs typeface="Consolas" panose="020B0609020204030204"/>
                        </a:rPr>
                        <a:t>)</a:t>
                      </a:r>
                      <a:endParaRPr sz="2000" dirty="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7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默认情况，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hint = -1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以原文件的每行作为元素形成列表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sz="1800" dirty="0" err="1">
                          <a:latin typeface="微软雅黑" panose="020B0503020204020204" charset="-122"/>
                          <a:cs typeface="微软雅黑" panose="020B0503020204020204" charset="-122"/>
                        </a:rPr>
                        <a:t>读入文件所有行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r>
                        <a:rPr sz="1800" dirty="0" err="1">
                          <a:latin typeface="微软雅黑" panose="020B0503020204020204" charset="-122"/>
                          <a:cs typeface="微软雅黑" panose="020B0503020204020204" charset="-122"/>
                        </a:rPr>
                        <a:t>如果给出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具体</a:t>
                      </a:r>
                      <a:r>
                        <a:rPr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参数</a:t>
                      </a:r>
                      <a:r>
                        <a:rPr sz="1800" dirty="0" err="1">
                          <a:latin typeface="微软雅黑" panose="020B0503020204020204" charset="-122"/>
                          <a:cs typeface="微软雅黑" panose="020B0503020204020204" charset="-122"/>
                        </a:rPr>
                        <a:t>，读入前</a:t>
                      </a:r>
                      <a:r>
                        <a:rPr sz="1800" spc="-5" dirty="0" err="1">
                          <a:latin typeface="微软雅黑" panose="020B0503020204020204" charset="-122"/>
                          <a:cs typeface="微软雅黑" panose="020B0503020204020204" charset="-122"/>
                        </a:rPr>
                        <a:t>hint</a:t>
                      </a:r>
                      <a:r>
                        <a:rPr sz="1800" dirty="0" err="1">
                          <a:latin typeface="微软雅黑" panose="020B0503020204020204" charset="-122"/>
                          <a:cs typeface="微软雅黑" panose="020B0503020204020204" charset="-122"/>
                        </a:rPr>
                        <a:t>行</a:t>
                      </a:r>
                      <a:endParaRPr sz="18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800" b="1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&gt;&gt;&gt;</a:t>
                      </a:r>
                      <a:r>
                        <a:rPr sz="1800" b="1" dirty="0">
                          <a:latin typeface="Consolas" panose="020B0609020204030204"/>
                          <a:cs typeface="Consolas" panose="020B0609020204030204"/>
                        </a:rPr>
                        <a:t>s =</a:t>
                      </a:r>
                      <a:r>
                        <a:rPr sz="1800" b="1" spc="-30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800" b="1" spc="-5" dirty="0" err="1">
                          <a:latin typeface="Consolas" panose="020B0609020204030204"/>
                          <a:cs typeface="Consolas" panose="020B0609020204030204"/>
                        </a:rPr>
                        <a:t>f.readlines</a:t>
                      </a:r>
                      <a:r>
                        <a:rPr sz="1800" b="1" spc="-5" dirty="0">
                          <a:latin typeface="Consolas" panose="020B0609020204030204"/>
                          <a:cs typeface="Consolas" panose="020B0609020204030204"/>
                        </a:rPr>
                        <a:t>()</a:t>
                      </a:r>
                      <a:r>
                        <a:rPr lang="en-US" sz="1800" b="1" spc="-5" dirty="0">
                          <a:latin typeface="Consolas" panose="020B0609020204030204"/>
                          <a:cs typeface="Consolas" panose="020B0609020204030204"/>
                        </a:rPr>
                        <a:t>    #</a:t>
                      </a:r>
                      <a:r>
                        <a:rPr lang="zh-CN" altLang="en-US" sz="1800" b="1" spc="-5" dirty="0">
                          <a:latin typeface="Consolas" panose="020B0609020204030204"/>
                          <a:cs typeface="Consolas" panose="020B0609020204030204"/>
                        </a:rPr>
                        <a:t>用</a:t>
                      </a:r>
                      <a:r>
                        <a:rPr lang="en-US" sz="1800" b="1" spc="-5" dirty="0">
                          <a:latin typeface="Consolas" panose="020B0609020204030204"/>
                          <a:cs typeface="Consolas" panose="020B0609020204030204"/>
                        </a:rPr>
                        <a:t> []</a:t>
                      </a:r>
                      <a:r>
                        <a:rPr lang="zh-CN" altLang="en-US" sz="1800" b="1" spc="-5" dirty="0">
                          <a:latin typeface="Consolas" panose="020B0609020204030204"/>
                          <a:cs typeface="Consolas" panose="020B0609020204030204"/>
                        </a:rPr>
                        <a:t>指出输出的行</a:t>
                      </a:r>
                      <a:endParaRPr sz="1800" dirty="0">
                        <a:latin typeface="Consolas" panose="020B0609020204030204"/>
                        <a:cs typeface="Consolas" panose="020B0609020204030204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dirty="0">
                          <a:solidFill>
                            <a:srgbClr val="000F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['</a:t>
                      </a:r>
                      <a:r>
                        <a:rPr sz="1800" dirty="0">
                          <a:solidFill>
                            <a:srgbClr val="000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中国是一个伟大的国家！</a:t>
                      </a:r>
                      <a:r>
                        <a:rPr sz="1800" dirty="0">
                          <a:solidFill>
                            <a:srgbClr val="000F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']</a:t>
                      </a:r>
                      <a:endParaRPr sz="1800" dirty="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E77A6-F531-40DD-B518-22ACE99EB360}"/>
              </a:ext>
            </a:extLst>
          </p:cNvPr>
          <p:cNvSpPr txBox="1">
            <a:spLocks/>
          </p:cNvSpPr>
          <p:nvPr/>
        </p:nvSpPr>
        <p:spPr>
          <a:xfrm>
            <a:off x="3542283" y="469392"/>
            <a:ext cx="2059432" cy="6356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kern="0" dirty="0">
                <a:solidFill>
                  <a:sysClr val="windowText" lastClr="000000"/>
                </a:solidFill>
              </a:rPr>
              <a:t>主要内容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FD7AE9-169D-4726-BEF6-BCF3C21A925D}"/>
              </a:ext>
            </a:extLst>
          </p:cNvPr>
          <p:cNvSpPr txBox="1"/>
          <p:nvPr/>
        </p:nvSpPr>
        <p:spPr>
          <a:xfrm>
            <a:off x="1295400" y="2207136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操作（打开，读出和写入，关闭）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5FB34C-C73A-4B3F-8BE6-1CC0071D7908}"/>
              </a:ext>
            </a:extLst>
          </p:cNvPr>
          <p:cNvSpPr txBox="1"/>
          <p:nvPr/>
        </p:nvSpPr>
        <p:spPr>
          <a:xfrm>
            <a:off x="990600" y="1224323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（实例）将一段文本写入文件；将该文件内容读出，并统计其中的符号特征，可视化输出（绘制成词云形式）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AE1DE9-2E60-4101-984E-B836CC2EA592}"/>
              </a:ext>
            </a:extLst>
          </p:cNvPr>
          <p:cNvSpPr txBox="1"/>
          <p:nvPr/>
        </p:nvSpPr>
        <p:spPr>
          <a:xfrm>
            <a:off x="1295400" y="28671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2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，学会中文分词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EF083A-E3B6-481A-A189-77C7DB6F7EB6}"/>
              </a:ext>
            </a:extLst>
          </p:cNvPr>
          <p:cNvSpPr txBox="1"/>
          <p:nvPr/>
        </p:nvSpPr>
        <p:spPr>
          <a:xfrm>
            <a:off x="1295400" y="34373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库，学会生成词云</a:t>
            </a:r>
          </a:p>
        </p:txBody>
      </p:sp>
    </p:spTree>
    <p:extLst>
      <p:ext uri="{BB962C8B-B14F-4D97-AF65-F5344CB8AC3E}">
        <p14:creationId xmlns:p14="http://schemas.microsoft.com/office/powerpoint/2010/main" val="320544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009" y="1799083"/>
            <a:ext cx="5839954" cy="2425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538" y="469392"/>
            <a:ext cx="4091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文件的全文本操作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14651" y="3344417"/>
            <a:ext cx="235966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0865" algn="l"/>
              </a:tabLst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txt	=</a:t>
            </a:r>
            <a:r>
              <a:rPr sz="20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dirty="0" err="1">
                <a:latin typeface="Consolas" panose="020B0609020204030204"/>
                <a:cs typeface="Consolas" panose="020B0609020204030204"/>
              </a:rPr>
              <a:t>f.read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()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 marR="5080">
              <a:lnSpc>
                <a:spcPts val="4080"/>
              </a:lnSpc>
              <a:spcBef>
                <a:spcPts val="420"/>
              </a:spcBef>
            </a:pPr>
            <a:r>
              <a:rPr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#</a:t>
            </a:r>
            <a:r>
              <a:rPr sz="20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对全文</a:t>
            </a:r>
            <a:r>
              <a:rPr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txt</a:t>
            </a:r>
            <a:r>
              <a:rPr sz="20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进行处理  </a:t>
            </a:r>
            <a:r>
              <a:rPr sz="2000" b="1" spc="-5" dirty="0" err="1">
                <a:latin typeface="Consolas" panose="020B0609020204030204"/>
                <a:cs typeface="Consolas" panose="020B0609020204030204"/>
              </a:rPr>
              <a:t>f.close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()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4651" y="1456435"/>
            <a:ext cx="5331460" cy="17235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遍历全文本：方法一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fname</a:t>
            </a:r>
            <a:r>
              <a:rPr sz="20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2000" b="1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input(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请输入要打开的文件</a:t>
            </a:r>
            <a:r>
              <a:rPr sz="2000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名称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:"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 =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open(fname,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"r"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07812D-3B8E-4BE8-AD88-37C81D209D9F}"/>
              </a:ext>
            </a:extLst>
          </p:cNvPr>
          <p:cNvSpPr txBox="1"/>
          <p:nvPr/>
        </p:nvSpPr>
        <p:spPr>
          <a:xfrm>
            <a:off x="5029200" y="3220718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-</a:t>
            </a:r>
            <a:r>
              <a:rPr lang="zh-CN" altLang="en-US" b="1" dirty="0">
                <a:solidFill>
                  <a:srgbClr val="0070C0"/>
                </a:solidFill>
              </a:rPr>
              <a:t>以字符形式读入</a:t>
            </a:r>
            <a:r>
              <a:rPr lang="zh-CN" altLang="en-US" b="1" dirty="0"/>
              <a:t>，一次读入，统一处理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0283" y="469392"/>
            <a:ext cx="35833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文件的逐行操作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01061" y="3718559"/>
            <a:ext cx="15627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(line)</a:t>
            </a:r>
            <a:endParaRPr sz="20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2516" y="4236973"/>
            <a:ext cx="14236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 err="1">
                <a:latin typeface="Consolas" panose="020B0609020204030204"/>
                <a:cs typeface="Consolas" panose="020B0609020204030204"/>
              </a:rPr>
              <a:t>f.c</a:t>
            </a:r>
            <a:r>
              <a:rPr sz="2000" b="1" dirty="0" err="1">
                <a:latin typeface="Consolas" panose="020B0609020204030204"/>
                <a:cs typeface="Consolas" panose="020B0609020204030204"/>
              </a:rPr>
              <a:t>l</a:t>
            </a:r>
            <a:r>
              <a:rPr sz="2000" b="1" spc="-5" dirty="0" err="1">
                <a:latin typeface="Consolas" panose="020B0609020204030204"/>
                <a:cs typeface="Consolas" panose="020B0609020204030204"/>
              </a:rPr>
              <a:t>ose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()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2516" y="1456435"/>
            <a:ext cx="5331460" cy="207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逐行遍历文件：方法一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fname</a:t>
            </a:r>
            <a:r>
              <a:rPr sz="20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20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input(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请输入要打开的文件</a:t>
            </a:r>
            <a:r>
              <a:rPr sz="2000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名称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:"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 =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open(fname,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"r"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000" b="1" i="1" spc="-5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for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line </a:t>
            </a:r>
            <a:r>
              <a:rPr sz="2000" b="1" i="1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2000" b="1" i="1" spc="5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 err="1">
                <a:latin typeface="Consolas" panose="020B0609020204030204"/>
                <a:cs typeface="Consolas" panose="020B0609020204030204"/>
              </a:rPr>
              <a:t>f.readlines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():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4C9883-5396-4419-9C98-37EACEA65FAC}"/>
              </a:ext>
            </a:extLst>
          </p:cNvPr>
          <p:cNvSpPr txBox="1"/>
          <p:nvPr/>
        </p:nvSpPr>
        <p:spPr>
          <a:xfrm>
            <a:off x="5671947" y="322138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-</a:t>
            </a:r>
            <a:r>
              <a:rPr lang="zh-CN" altLang="en-US" b="1" dirty="0">
                <a:solidFill>
                  <a:srgbClr val="0070C0"/>
                </a:solidFill>
              </a:rPr>
              <a:t>逐行读入形式</a:t>
            </a:r>
            <a:r>
              <a:rPr lang="zh-CN" altLang="en-US" b="1" dirty="0"/>
              <a:t>，一次读入，分行处理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09800" y="538205"/>
            <a:ext cx="5029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err="1"/>
              <a:t>文件的逐行操作</a:t>
            </a:r>
            <a:r>
              <a:rPr lang="zh-CN" altLang="en-US" dirty="0"/>
              <a:t>（不推荐）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401061" y="3718559"/>
            <a:ext cx="15627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(line)</a:t>
            </a:r>
            <a:endParaRPr sz="20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2516" y="4236973"/>
            <a:ext cx="14236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fo.c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l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ose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()</a:t>
            </a:r>
            <a:endParaRPr sz="20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2516" y="1456435"/>
            <a:ext cx="5331460" cy="207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逐行遍历文件：方法二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fname</a:t>
            </a:r>
            <a:r>
              <a:rPr sz="20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20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input(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请输入要打开的文件</a:t>
            </a:r>
            <a:r>
              <a:rPr sz="2000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名称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:"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fo =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open(fname,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"r"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000" b="1" i="1" spc="-5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for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line </a:t>
            </a:r>
            <a:r>
              <a:rPr sz="2000" b="1" i="1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in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fo: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FA402E-F21F-409A-8B3C-B59978855804}"/>
              </a:ext>
            </a:extLst>
          </p:cNvPr>
          <p:cNvSpPr txBox="1"/>
          <p:nvPr/>
        </p:nvSpPr>
        <p:spPr>
          <a:xfrm>
            <a:off x="5180206" y="322138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-</a:t>
            </a:r>
            <a:r>
              <a:rPr lang="zh-CN" altLang="en-US" b="1" dirty="0">
                <a:solidFill>
                  <a:srgbClr val="0070C0"/>
                </a:solidFill>
              </a:rPr>
              <a:t>默认的逐行读入形式</a:t>
            </a:r>
            <a:r>
              <a:rPr lang="zh-CN" altLang="en-US" b="1" dirty="0"/>
              <a:t>，一次读入，分行处理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0283" y="2201925"/>
            <a:ext cx="35833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数据的文件写入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0283" y="469392"/>
            <a:ext cx="35833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数据的文件写入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646032"/>
              </p:ext>
            </p:extLst>
          </p:nvPr>
        </p:nvGraphicFramePr>
        <p:xfrm>
          <a:off x="317182" y="1485264"/>
          <a:ext cx="8496300" cy="3497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操作方法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描述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5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5" dirty="0">
                          <a:latin typeface="Consolas" panose="020B0609020204030204"/>
                          <a:cs typeface="Consolas" panose="020B0609020204030204"/>
                        </a:rPr>
                        <a:t>&lt;f&gt;.write(s)</a:t>
                      </a:r>
                      <a:endParaRPr sz="20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向文件写入一个</a:t>
                      </a:r>
                      <a:r>
                        <a:rPr sz="1800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字符串</a:t>
                      </a: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或字节流</a:t>
                      </a: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b="1" spc="-5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&gt;&gt;&gt;</a:t>
                      </a:r>
                      <a:r>
                        <a:rPr sz="1800" b="1" spc="-5" dirty="0">
                          <a:latin typeface="Consolas" panose="020B0609020204030204"/>
                          <a:cs typeface="Consolas" panose="020B0609020204030204"/>
                        </a:rPr>
                        <a:t>f.write(</a:t>
                      </a:r>
                      <a:r>
                        <a:rPr sz="1800" b="1" spc="-5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"</a:t>
                      </a:r>
                      <a:r>
                        <a:rPr sz="1800" dirty="0">
                          <a:solidFill>
                            <a:srgbClr val="1DB41D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中国是一个伟大的国家</a:t>
                      </a:r>
                      <a:r>
                        <a:rPr sz="1800" spc="-5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!</a:t>
                      </a:r>
                      <a:r>
                        <a:rPr sz="1800" b="1" spc="-5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"</a:t>
                      </a:r>
                      <a:r>
                        <a:rPr sz="1800" b="1" spc="-5" dirty="0">
                          <a:latin typeface="Consolas" panose="020B0609020204030204"/>
                          <a:cs typeface="Consolas" panose="020B0609020204030204"/>
                        </a:rPr>
                        <a:t>)</a:t>
                      </a:r>
                      <a:endParaRPr sz="1800" dirty="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5" dirty="0">
                          <a:latin typeface="Consolas" panose="020B0609020204030204"/>
                          <a:cs typeface="Consolas" panose="020B0609020204030204"/>
                        </a:rPr>
                        <a:t>&lt;f&gt;.writelines(lines)</a:t>
                      </a:r>
                      <a:endParaRPr sz="20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将一个元素全为</a:t>
                      </a:r>
                      <a:r>
                        <a:rPr sz="1800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字符串的列表</a:t>
                      </a:r>
                      <a:r>
                        <a:rPr sz="18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写入文件</a:t>
                      </a: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800" b="1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&gt;&gt;&gt;</a:t>
                      </a:r>
                      <a:r>
                        <a:rPr sz="1800" b="1" dirty="0">
                          <a:latin typeface="Consolas" panose="020B0609020204030204"/>
                          <a:cs typeface="Consolas" panose="020B0609020204030204"/>
                        </a:rPr>
                        <a:t>ls</a:t>
                      </a:r>
                      <a:r>
                        <a:rPr sz="1800" b="1" spc="-40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800" b="1" dirty="0">
                          <a:latin typeface="Consolas" panose="020B0609020204030204"/>
                          <a:cs typeface="Consolas" panose="020B0609020204030204"/>
                        </a:rPr>
                        <a:t>=</a:t>
                      </a:r>
                      <a:r>
                        <a:rPr sz="1800" b="1" spc="-30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800" b="1" spc="-5" dirty="0">
                          <a:latin typeface="Consolas" panose="020B0609020204030204"/>
                          <a:cs typeface="Consolas" panose="020B0609020204030204"/>
                        </a:rPr>
                        <a:t>[</a:t>
                      </a:r>
                      <a:r>
                        <a:rPr sz="1800" b="1" spc="-5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"</a:t>
                      </a:r>
                      <a:r>
                        <a:rPr sz="1800" dirty="0">
                          <a:solidFill>
                            <a:srgbClr val="1DB41D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中国</a:t>
                      </a:r>
                      <a:r>
                        <a:rPr sz="1800" b="1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"</a:t>
                      </a:r>
                      <a:r>
                        <a:rPr sz="1800" b="1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r>
                        <a:rPr sz="1800" b="1" spc="-40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"</a:t>
                      </a:r>
                      <a:r>
                        <a:rPr sz="1800" dirty="0">
                          <a:solidFill>
                            <a:srgbClr val="1DB41D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法国</a:t>
                      </a:r>
                      <a:r>
                        <a:rPr sz="1800" b="1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"</a:t>
                      </a:r>
                      <a:r>
                        <a:rPr sz="1800" b="1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r>
                        <a:rPr sz="1800" b="1" spc="-3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"</a:t>
                      </a:r>
                      <a:r>
                        <a:rPr sz="1800" dirty="0">
                          <a:solidFill>
                            <a:srgbClr val="1DB41D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美国</a:t>
                      </a:r>
                      <a:r>
                        <a:rPr sz="1800" b="1" dirty="0">
                          <a:solidFill>
                            <a:srgbClr val="1DB41D"/>
                          </a:solidFill>
                          <a:latin typeface="Consolas" panose="020B0609020204030204"/>
                          <a:cs typeface="Consolas" panose="020B0609020204030204"/>
                        </a:rPr>
                        <a:t>"</a:t>
                      </a:r>
                      <a:r>
                        <a:rPr sz="1800" b="1" dirty="0">
                          <a:latin typeface="Consolas" panose="020B0609020204030204"/>
                          <a:cs typeface="Consolas" panose="020B0609020204030204"/>
                        </a:rPr>
                        <a:t>]</a:t>
                      </a:r>
                      <a:endParaRPr sz="1800" dirty="0">
                        <a:latin typeface="Consolas" panose="020B0609020204030204"/>
                        <a:cs typeface="Consolas" panose="020B0609020204030204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b="1" spc="-5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&gt;&gt;&gt;</a:t>
                      </a:r>
                      <a:r>
                        <a:rPr sz="1800" b="1" spc="-5" dirty="0">
                          <a:latin typeface="Consolas" panose="020B0609020204030204"/>
                          <a:cs typeface="Consolas" panose="020B0609020204030204"/>
                        </a:rPr>
                        <a:t>f.writelines(ls)</a:t>
                      </a:r>
                      <a:endParaRPr sz="1800" dirty="0">
                        <a:latin typeface="Consolas" panose="020B0609020204030204"/>
                        <a:cs typeface="Consolas" panose="020B0609020204030204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dirty="0">
                          <a:solidFill>
                            <a:srgbClr val="000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中国</a:t>
                      </a:r>
                      <a:r>
                        <a:rPr sz="1800" dirty="0">
                          <a:solidFill>
                            <a:srgbClr val="1DB41D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法国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美国</a:t>
                      </a:r>
                      <a:endParaRPr sz="18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0283" y="469392"/>
            <a:ext cx="35833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数据的文件写入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376036"/>
              </p:ext>
            </p:extLst>
          </p:nvPr>
        </p:nvGraphicFramePr>
        <p:xfrm>
          <a:off x="317182" y="1917319"/>
          <a:ext cx="8497570" cy="2146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4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操作方法</a:t>
                      </a:r>
                      <a:endParaRPr sz="18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描述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0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Consolas" panose="020B0609020204030204"/>
                          <a:cs typeface="Consolas" panose="020B0609020204030204"/>
                        </a:rPr>
                        <a:t>&lt;f&gt;.</a:t>
                      </a:r>
                      <a:r>
                        <a:rPr lang="en-US" sz="2000" spc="-5" dirty="0">
                          <a:latin typeface="Consolas" panose="020B0609020204030204"/>
                          <a:cs typeface="Consolas" panose="020B0609020204030204"/>
                        </a:rPr>
                        <a:t>tell</a:t>
                      </a:r>
                      <a:r>
                        <a:rPr sz="2000" spc="-5" dirty="0">
                          <a:latin typeface="Consolas" panose="020B0609020204030204"/>
                          <a:cs typeface="Consolas" panose="020B0609020204030204"/>
                        </a:rPr>
                        <a:t>()</a:t>
                      </a:r>
                      <a:endParaRPr sz="2000" dirty="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获取</a:t>
                      </a:r>
                      <a:r>
                        <a:rPr sz="1800" dirty="0" err="1">
                          <a:latin typeface="微软雅黑" panose="020B0503020204020204" charset="-122"/>
                          <a:cs typeface="微软雅黑" panose="020B0503020204020204" charset="-122"/>
                        </a:rPr>
                        <a:t>当前文件操作指针的位置</a:t>
                      </a:r>
                      <a:endParaRPr lang="en-US" sz="18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b="1" spc="-5" dirty="0">
                          <a:solidFill>
                            <a:srgbClr val="C00000"/>
                          </a:solidFill>
                          <a:latin typeface="Consolas" panose="020B0609020204030204"/>
                          <a:cs typeface="Consolas" panose="020B0609020204030204"/>
                        </a:rPr>
                        <a:t>&gt;&gt;&gt;</a:t>
                      </a:r>
                      <a:r>
                        <a:rPr sz="1800" b="1" spc="-5" dirty="0" err="1">
                          <a:latin typeface="Consolas" panose="020B0609020204030204"/>
                          <a:cs typeface="Consolas" panose="020B0609020204030204"/>
                        </a:rPr>
                        <a:t>f.</a:t>
                      </a:r>
                      <a:r>
                        <a:rPr lang="en-US" sz="1800" b="1" spc="-5" dirty="0" err="1">
                          <a:latin typeface="Consolas" panose="020B0609020204030204"/>
                          <a:cs typeface="Consolas" panose="020B0609020204030204"/>
                        </a:rPr>
                        <a:t>tell</a:t>
                      </a:r>
                      <a:r>
                        <a:rPr sz="1800" b="1" spc="-5" dirty="0">
                          <a:latin typeface="Consolas" panose="020B0609020204030204"/>
                          <a:cs typeface="Consolas" panose="020B0609020204030204"/>
                        </a:rPr>
                        <a:t>()	</a:t>
                      </a:r>
                      <a:endParaRPr sz="18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28575">
                      <a:solidFill>
                        <a:srgbClr val="FF6900"/>
                      </a:solidFill>
                      <a:prstDash val="solid"/>
                    </a:lnT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F69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0283" y="469392"/>
            <a:ext cx="35833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数据的文件写入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96383" y="1198798"/>
            <a:ext cx="7390417" cy="38209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fo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 = open("</a:t>
            </a: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output.txt","w+",encoding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 = 'utf-8')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txt = '</a:t>
            </a:r>
            <a:r>
              <a:rPr lang="zh-CN" altLang="en-US" sz="2000" b="1" spc="-5" dirty="0">
                <a:latin typeface="Consolas" panose="020B0609020204030204"/>
                <a:cs typeface="Consolas" panose="020B0609020204030204"/>
              </a:rPr>
              <a:t>中外院士专家聚首主题论坛在主题报告环节，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6</a:t>
            </a:r>
            <a:r>
              <a:rPr lang="zh-CN" altLang="en-US" sz="2000" b="1" spc="-5" dirty="0">
                <a:latin typeface="Consolas" panose="020B0609020204030204"/>
                <a:cs typeface="Consolas" panose="020B0609020204030204"/>
              </a:rPr>
              <a:t>位中外院士和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2</a:t>
            </a:r>
            <a:r>
              <a:rPr lang="zh-CN" altLang="en-US" sz="2000" b="1" spc="-5" dirty="0">
                <a:latin typeface="Consolas" panose="020B0609020204030204"/>
                <a:cs typeface="Consolas" panose="020B0609020204030204"/>
              </a:rPr>
              <a:t>位业界专家带来其最新成果分享。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\......</a:t>
            </a:r>
            <a:r>
              <a:rPr lang="zh-CN" altLang="en-US" sz="2000" b="1" spc="-5" dirty="0">
                <a:latin typeface="Consolas" panose="020B0609020204030204"/>
                <a:cs typeface="Consolas" panose="020B0609020204030204"/>
              </a:rPr>
              <a:t>还有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20</a:t>
            </a:r>
            <a:r>
              <a:rPr lang="zh-CN" altLang="en-US" sz="2000" b="1" spc="-5" dirty="0">
                <a:latin typeface="Consolas" panose="020B0609020204030204"/>
                <a:cs typeface="Consolas" panose="020B0609020204030204"/>
              </a:rPr>
              <a:t>余家杭州未来科技城优秀企业也在展会上崭露头角。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'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for </a:t>
            </a: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i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 in txt: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    </a:t>
            </a: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fo.write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(</a:t>
            </a: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i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    if </a:t>
            </a: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fo.tell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() &gt;10: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        break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f =  open("</a:t>
            </a: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output.txt","r+",encoding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 = 'utf-8')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for line in f: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    print(line)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fo.close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()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D39C5-0C71-4CE4-BB0A-69E94D87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文件操作注意事项：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B3407-CA4E-44A4-8F5D-901EEB41B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、二进制文件的读写操作与文本文件的读写操作类似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07D8DA-DBBE-4914-BA38-BEBFE807C77C}"/>
              </a:ext>
            </a:extLst>
          </p:cNvPr>
          <p:cNvSpPr txBox="1"/>
          <p:nvPr/>
        </p:nvSpPr>
        <p:spPr>
          <a:xfrm>
            <a:off x="914400" y="2266950"/>
            <a:ext cx="3378835" cy="18554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#</a:t>
            </a:r>
            <a:r>
              <a:rPr sz="20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文本形式打开文件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50000"/>
              </a:lnSpc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tf = open(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"f.txt"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, 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"rt"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  </a:t>
            </a:r>
            <a:r>
              <a:rPr sz="20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(tf.readline())  tf.close()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36A40CB-A3E1-4DD8-AD20-603906E438D6}"/>
              </a:ext>
            </a:extLst>
          </p:cNvPr>
          <p:cNvSpPr txBox="1"/>
          <p:nvPr/>
        </p:nvSpPr>
        <p:spPr>
          <a:xfrm>
            <a:off x="5019039" y="2266950"/>
            <a:ext cx="3378835" cy="18554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#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二进制形式打开文件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50000"/>
              </a:lnSpc>
              <a:tabLst>
                <a:tab pos="431165" algn="l"/>
              </a:tabLst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bf	= open(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"f.txt"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, 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"rb"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  </a:t>
            </a:r>
            <a:r>
              <a:rPr sz="20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(bf.readline())  bf.close()</a:t>
            </a:r>
            <a:endParaRPr sz="2000">
              <a:latin typeface="Consolas" panose="020B0609020204030204"/>
              <a:cs typeface="Consolas" panose="020B0609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21423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D39C5-0C71-4CE4-BB0A-69E94D87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文件操作注意事项：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B3407-CA4E-44A4-8F5D-901EEB41B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、文件打开后，只能完成一次读或写操作，文件会自动关闭。</a:t>
            </a:r>
            <a:endParaRPr lang="en-US" altLang="zh-CN" dirty="0"/>
          </a:p>
          <a:p>
            <a:pPr lvl="1"/>
            <a:r>
              <a:rPr lang="zh-CN" altLang="en-US" dirty="0"/>
              <a:t>解决方案：写操作和读操作均需要打开文件</a:t>
            </a:r>
            <a:endParaRPr lang="en-US" altLang="zh-CN" dirty="0"/>
          </a:p>
          <a:p>
            <a:pPr lvl="1"/>
            <a:r>
              <a:rPr lang="zh-CN" altLang="en-US" dirty="0"/>
              <a:t>写入中文时，参数需要增加</a:t>
            </a:r>
            <a:r>
              <a:rPr lang="en-US" altLang="zh-CN" dirty="0"/>
              <a:t>encoding=</a:t>
            </a:r>
            <a:r>
              <a:rPr lang="zh-CN" altLang="en-US" dirty="0"/>
              <a:t>‘</a:t>
            </a:r>
            <a:r>
              <a:rPr lang="en-US" altLang="zh-CN" dirty="0"/>
              <a:t>utf-8</a:t>
            </a:r>
            <a:r>
              <a:rPr lang="zh-CN" altLang="en-US" dirty="0"/>
              <a:t>’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107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473116"/>
            <a:ext cx="518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/>
              <a:t>示例：</a:t>
            </a:r>
            <a:r>
              <a:rPr dirty="0" err="1"/>
              <a:t>数据的文件写入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28745" y="3773362"/>
            <a:ext cx="14236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fo.c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l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ose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()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1205038"/>
            <a:ext cx="6248400" cy="234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fo =</a:t>
            </a:r>
            <a:r>
              <a:rPr sz="2000" b="1" spc="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open(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"output.txt"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,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"w+"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 marR="2319655">
              <a:lnSpc>
                <a:spcPct val="170000"/>
              </a:lnSpc>
              <a:tabLst>
                <a:tab pos="431165" algn="l"/>
              </a:tabLst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ls	=</a:t>
            </a:r>
            <a:r>
              <a:rPr sz="2000" b="1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[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中国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,</a:t>
            </a:r>
            <a:r>
              <a:rPr sz="2000" b="1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10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法国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,</a:t>
            </a:r>
            <a:r>
              <a:rPr sz="2000" b="1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10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美国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]  fo.writelines(ls)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2130"/>
              </a:lnSpc>
              <a:spcBef>
                <a:spcPts val="1680"/>
              </a:spcBef>
            </a:pPr>
            <a:r>
              <a:rPr sz="2000" b="1" i="1" spc="-5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for 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line </a:t>
            </a:r>
            <a:r>
              <a:rPr sz="2000" b="1" i="1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2000" b="1" i="1" spc="-10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 err="1">
                <a:latin typeface="Consolas" panose="020B0609020204030204"/>
                <a:cs typeface="Consolas" panose="020B0609020204030204"/>
              </a:rPr>
              <a:t>fo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:</a:t>
            </a:r>
            <a:endParaRPr lang="en-US" sz="2000" b="1" spc="-5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2130"/>
              </a:lnSpc>
              <a:spcBef>
                <a:spcPts val="1680"/>
              </a:spcBef>
            </a:pPr>
            <a:r>
              <a:rPr lang="en-US" sz="20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	</a:t>
            </a:r>
            <a:r>
              <a:rPr sz="20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(line)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3600" y="3638742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lang="zh-CN" altLang="en-US" sz="1800" b="1" spc="-1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没有任何输出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lang="zh-CN" altLang="en-US" sz="18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BF4AFF-3B1B-419D-8C61-ABBFAC4B176D}"/>
              </a:ext>
            </a:extLst>
          </p:cNvPr>
          <p:cNvSpPr txBox="1"/>
          <p:nvPr/>
        </p:nvSpPr>
        <p:spPr>
          <a:xfrm>
            <a:off x="3278888" y="213478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# </a:t>
            </a:r>
            <a:r>
              <a:rPr lang="zh-CN" altLang="en-US" b="1" dirty="0">
                <a:solidFill>
                  <a:srgbClr val="0070C0"/>
                </a:solidFill>
              </a:rPr>
              <a:t>写入一个列表型文本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878480-A79F-4E48-926F-20D2CDD220DA}"/>
              </a:ext>
            </a:extLst>
          </p:cNvPr>
          <p:cNvSpPr txBox="1"/>
          <p:nvPr/>
        </p:nvSpPr>
        <p:spPr>
          <a:xfrm>
            <a:off x="3333952" y="277898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# </a:t>
            </a:r>
            <a:r>
              <a:rPr lang="zh-CN" altLang="en-US" dirty="0">
                <a:solidFill>
                  <a:srgbClr val="0070C0"/>
                </a:solidFill>
              </a:rPr>
              <a:t>将文本输出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70D03E7-4981-45F6-B90E-B0EB489B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05" y="1009860"/>
            <a:ext cx="3123389" cy="125961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4CE9797-98A6-40F4-8BB5-9E36D2CC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273" y="2291837"/>
            <a:ext cx="2097037" cy="11643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6525" y="1739107"/>
            <a:ext cx="1903413" cy="1698625"/>
            <a:chOff x="1977926" y="2445421"/>
            <a:chExt cx="2676674" cy="2388691"/>
          </a:xfrm>
        </p:grpSpPr>
        <p:sp>
          <p:nvSpPr>
            <p:cNvPr id="4101" name="Oval 5"/>
            <p:cNvSpPr>
              <a:spLocks noChangeArrowheads="1"/>
            </p:cNvSpPr>
            <p:nvPr/>
          </p:nvSpPr>
          <p:spPr bwMode="auto">
            <a:xfrm>
              <a:off x="2205633" y="2490069"/>
              <a:ext cx="2250281" cy="22502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80"/>
            </a:p>
          </p:txBody>
        </p:sp>
        <p:pic>
          <p:nvPicPr>
            <p:cNvPr id="4100" name="Picture 4" descr="1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6152" y="4289401"/>
              <a:ext cx="2509242" cy="54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2582913" y="3099518"/>
              <a:ext cx="1419820" cy="1038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4800" dirty="0">
                  <a:solidFill>
                    <a:schemeClr val="bg1"/>
                  </a:solidFill>
                </a:rPr>
                <a:t>01</a:t>
              </a:r>
            </a:p>
          </p:txBody>
        </p:sp>
        <p:pic>
          <p:nvPicPr>
            <p:cNvPr id="4107" name="Picture 11" descr="未标题-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588" y="2445421"/>
              <a:ext cx="669727" cy="745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Freeform 12"/>
            <p:cNvSpPr>
              <a:spLocks/>
            </p:cNvSpPr>
            <p:nvPr/>
          </p:nvSpPr>
          <p:spPr bwMode="auto">
            <a:xfrm>
              <a:off x="4074170" y="3255789"/>
              <a:ext cx="580430" cy="223242"/>
            </a:xfrm>
            <a:custGeom>
              <a:avLst/>
              <a:gdLst>
                <a:gd name="T0" fmla="*/ 488 w 496"/>
                <a:gd name="T1" fmla="*/ 189 h 189"/>
                <a:gd name="T2" fmla="*/ 493 w 496"/>
                <a:gd name="T3" fmla="*/ 165 h 189"/>
                <a:gd name="T4" fmla="*/ 419 w 496"/>
                <a:gd name="T5" fmla="*/ 79 h 189"/>
                <a:gd name="T6" fmla="*/ 370 w 496"/>
                <a:gd name="T7" fmla="*/ 92 h 189"/>
                <a:gd name="T8" fmla="*/ 370 w 496"/>
                <a:gd name="T9" fmla="*/ 87 h 189"/>
                <a:gd name="T10" fmla="*/ 370 w 496"/>
                <a:gd name="T11" fmla="*/ 83 h 189"/>
                <a:gd name="T12" fmla="*/ 369 w 496"/>
                <a:gd name="T13" fmla="*/ 67 h 189"/>
                <a:gd name="T14" fmla="*/ 363 w 496"/>
                <a:gd name="T15" fmla="*/ 49 h 189"/>
                <a:gd name="T16" fmla="*/ 362 w 496"/>
                <a:gd name="T17" fmla="*/ 46 h 189"/>
                <a:gd name="T18" fmla="*/ 362 w 496"/>
                <a:gd name="T19" fmla="*/ 46 h 189"/>
                <a:gd name="T20" fmla="*/ 362 w 496"/>
                <a:gd name="T21" fmla="*/ 46 h 189"/>
                <a:gd name="T22" fmla="*/ 350 w 496"/>
                <a:gd name="T23" fmla="*/ 28 h 189"/>
                <a:gd name="T24" fmla="*/ 335 w 496"/>
                <a:gd name="T25" fmla="*/ 14 h 189"/>
                <a:gd name="T26" fmla="*/ 296 w 496"/>
                <a:gd name="T27" fmla="*/ 1 h 189"/>
                <a:gd name="T28" fmla="*/ 255 w 496"/>
                <a:gd name="T29" fmla="*/ 9 h 189"/>
                <a:gd name="T30" fmla="*/ 223 w 496"/>
                <a:gd name="T31" fmla="*/ 36 h 189"/>
                <a:gd name="T32" fmla="*/ 214 w 496"/>
                <a:gd name="T33" fmla="*/ 55 h 189"/>
                <a:gd name="T34" fmla="*/ 210 w 496"/>
                <a:gd name="T35" fmla="*/ 73 h 189"/>
                <a:gd name="T36" fmla="*/ 178 w 496"/>
                <a:gd name="T37" fmla="*/ 63 h 189"/>
                <a:gd name="T38" fmla="*/ 159 w 496"/>
                <a:gd name="T39" fmla="*/ 64 h 189"/>
                <a:gd name="T40" fmla="*/ 123 w 496"/>
                <a:gd name="T41" fmla="*/ 81 h 189"/>
                <a:gd name="T42" fmla="*/ 99 w 496"/>
                <a:gd name="T43" fmla="*/ 131 h 189"/>
                <a:gd name="T44" fmla="*/ 98 w 496"/>
                <a:gd name="T45" fmla="*/ 132 h 189"/>
                <a:gd name="T46" fmla="*/ 97 w 496"/>
                <a:gd name="T47" fmla="*/ 133 h 189"/>
                <a:gd name="T48" fmla="*/ 97 w 496"/>
                <a:gd name="T49" fmla="*/ 133 h 189"/>
                <a:gd name="T50" fmla="*/ 2 w 496"/>
                <a:gd name="T51" fmla="*/ 180 h 189"/>
                <a:gd name="T52" fmla="*/ 0 w 496"/>
                <a:gd name="T53" fmla="*/ 189 h 189"/>
                <a:gd name="T54" fmla="*/ 488 w 496"/>
                <a:gd name="T5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6" h="189">
                  <a:moveTo>
                    <a:pt x="488" y="189"/>
                  </a:moveTo>
                  <a:cubicBezTo>
                    <a:pt x="491" y="182"/>
                    <a:pt x="493" y="174"/>
                    <a:pt x="493" y="165"/>
                  </a:cubicBezTo>
                  <a:cubicBezTo>
                    <a:pt x="496" y="124"/>
                    <a:pt x="463" y="79"/>
                    <a:pt x="419" y="79"/>
                  </a:cubicBezTo>
                  <a:cubicBezTo>
                    <a:pt x="401" y="79"/>
                    <a:pt x="384" y="84"/>
                    <a:pt x="370" y="92"/>
                  </a:cubicBezTo>
                  <a:cubicBezTo>
                    <a:pt x="370" y="91"/>
                    <a:pt x="370" y="89"/>
                    <a:pt x="370" y="87"/>
                  </a:cubicBezTo>
                  <a:cubicBezTo>
                    <a:pt x="370" y="86"/>
                    <a:pt x="370" y="84"/>
                    <a:pt x="370" y="83"/>
                  </a:cubicBezTo>
                  <a:cubicBezTo>
                    <a:pt x="371" y="78"/>
                    <a:pt x="370" y="72"/>
                    <a:pt x="369" y="67"/>
                  </a:cubicBezTo>
                  <a:cubicBezTo>
                    <a:pt x="368" y="61"/>
                    <a:pt x="366" y="55"/>
                    <a:pt x="363" y="49"/>
                  </a:cubicBezTo>
                  <a:cubicBezTo>
                    <a:pt x="363" y="48"/>
                    <a:pt x="363" y="47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0" y="41"/>
                    <a:pt x="357" y="37"/>
                    <a:pt x="350" y="28"/>
                  </a:cubicBezTo>
                  <a:cubicBezTo>
                    <a:pt x="346" y="22"/>
                    <a:pt x="340" y="18"/>
                    <a:pt x="335" y="14"/>
                  </a:cubicBezTo>
                  <a:cubicBezTo>
                    <a:pt x="323" y="6"/>
                    <a:pt x="310" y="2"/>
                    <a:pt x="296" y="1"/>
                  </a:cubicBezTo>
                  <a:cubicBezTo>
                    <a:pt x="281" y="0"/>
                    <a:pt x="268" y="2"/>
                    <a:pt x="255" y="9"/>
                  </a:cubicBezTo>
                  <a:cubicBezTo>
                    <a:pt x="242" y="15"/>
                    <a:pt x="231" y="24"/>
                    <a:pt x="223" y="36"/>
                  </a:cubicBezTo>
                  <a:cubicBezTo>
                    <a:pt x="220" y="43"/>
                    <a:pt x="217" y="49"/>
                    <a:pt x="214" y="55"/>
                  </a:cubicBezTo>
                  <a:cubicBezTo>
                    <a:pt x="212" y="61"/>
                    <a:pt x="211" y="67"/>
                    <a:pt x="210" y="73"/>
                  </a:cubicBezTo>
                  <a:cubicBezTo>
                    <a:pt x="200" y="67"/>
                    <a:pt x="189" y="64"/>
                    <a:pt x="178" y="63"/>
                  </a:cubicBezTo>
                  <a:cubicBezTo>
                    <a:pt x="171" y="63"/>
                    <a:pt x="165" y="64"/>
                    <a:pt x="159" y="64"/>
                  </a:cubicBezTo>
                  <a:cubicBezTo>
                    <a:pt x="145" y="67"/>
                    <a:pt x="133" y="72"/>
                    <a:pt x="123" y="81"/>
                  </a:cubicBezTo>
                  <a:cubicBezTo>
                    <a:pt x="109" y="94"/>
                    <a:pt x="100" y="112"/>
                    <a:pt x="99" y="131"/>
                  </a:cubicBezTo>
                  <a:cubicBezTo>
                    <a:pt x="98" y="131"/>
                    <a:pt x="98" y="132"/>
                    <a:pt x="98" y="132"/>
                  </a:cubicBezTo>
                  <a:cubicBezTo>
                    <a:pt x="92" y="131"/>
                    <a:pt x="86" y="130"/>
                    <a:pt x="97" y="133"/>
                  </a:cubicBezTo>
                  <a:cubicBezTo>
                    <a:pt x="97" y="133"/>
                    <a:pt x="97" y="133"/>
                    <a:pt x="97" y="133"/>
                  </a:cubicBezTo>
                  <a:cubicBezTo>
                    <a:pt x="59" y="125"/>
                    <a:pt x="17" y="137"/>
                    <a:pt x="2" y="180"/>
                  </a:cubicBezTo>
                  <a:cubicBezTo>
                    <a:pt x="1" y="183"/>
                    <a:pt x="0" y="186"/>
                    <a:pt x="0" y="189"/>
                  </a:cubicBezTo>
                  <a:lnTo>
                    <a:pt x="488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80"/>
            </a:p>
          </p:txBody>
        </p:sp>
        <p:grpSp>
          <p:nvGrpSpPr>
            <p:cNvPr id="4109" name="Group 13"/>
            <p:cNvGrpSpPr>
              <a:grpSpLocks/>
            </p:cNvGrpSpPr>
            <p:nvPr/>
          </p:nvGrpSpPr>
          <p:grpSpPr bwMode="auto">
            <a:xfrm>
              <a:off x="1977926" y="2632945"/>
              <a:ext cx="250031" cy="245566"/>
              <a:chOff x="223" y="203"/>
              <a:chExt cx="213" cy="211"/>
            </a:xfrm>
          </p:grpSpPr>
          <p:sp>
            <p:nvSpPr>
              <p:cNvPr id="4110" name="Freeform 14"/>
              <p:cNvSpPr>
                <a:spLocks/>
              </p:cNvSpPr>
              <p:nvPr/>
            </p:nvSpPr>
            <p:spPr bwMode="auto">
              <a:xfrm>
                <a:off x="223" y="203"/>
                <a:ext cx="213" cy="211"/>
              </a:xfrm>
              <a:custGeom>
                <a:avLst/>
                <a:gdLst>
                  <a:gd name="T0" fmla="*/ 133 w 213"/>
                  <a:gd name="T1" fmla="*/ 0 h 211"/>
                  <a:gd name="T2" fmla="*/ 130 w 213"/>
                  <a:gd name="T3" fmla="*/ 90 h 211"/>
                  <a:gd name="T4" fmla="*/ 213 w 213"/>
                  <a:gd name="T5" fmla="*/ 130 h 211"/>
                  <a:gd name="T6" fmla="*/ 121 w 213"/>
                  <a:gd name="T7" fmla="*/ 130 h 211"/>
                  <a:gd name="T8" fmla="*/ 83 w 213"/>
                  <a:gd name="T9" fmla="*/ 211 h 211"/>
                  <a:gd name="T10" fmla="*/ 83 w 213"/>
                  <a:gd name="T11" fmla="*/ 121 h 211"/>
                  <a:gd name="T12" fmla="*/ 0 w 213"/>
                  <a:gd name="T13" fmla="*/ 81 h 211"/>
                  <a:gd name="T14" fmla="*/ 93 w 213"/>
                  <a:gd name="T15" fmla="*/ 81 h 211"/>
                  <a:gd name="T16" fmla="*/ 133 w 213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211">
                    <a:moveTo>
                      <a:pt x="133" y="0"/>
                    </a:moveTo>
                    <a:lnTo>
                      <a:pt x="130" y="90"/>
                    </a:lnTo>
                    <a:lnTo>
                      <a:pt x="213" y="130"/>
                    </a:lnTo>
                    <a:lnTo>
                      <a:pt x="121" y="130"/>
                    </a:lnTo>
                    <a:lnTo>
                      <a:pt x="83" y="211"/>
                    </a:lnTo>
                    <a:lnTo>
                      <a:pt x="83" y="121"/>
                    </a:lnTo>
                    <a:lnTo>
                      <a:pt x="0" y="81"/>
                    </a:lnTo>
                    <a:lnTo>
                      <a:pt x="93" y="81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  <p:sp>
            <p:nvSpPr>
              <p:cNvPr id="4111" name="Oval 15"/>
              <p:cNvSpPr>
                <a:spLocks noChangeArrowheads="1"/>
              </p:cNvSpPr>
              <p:nvPr/>
            </p:nvSpPr>
            <p:spPr bwMode="auto">
              <a:xfrm>
                <a:off x="259" y="239"/>
                <a:ext cx="142" cy="139"/>
              </a:xfrm>
              <a:prstGeom prst="ellipse">
                <a:avLst/>
              </a:prstGeom>
              <a:solidFill>
                <a:srgbClr val="FFFFFF">
                  <a:alpha val="17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</p:grpSp>
        <p:sp>
          <p:nvSpPr>
            <p:cNvPr id="4112" name="Freeform 16"/>
            <p:cNvSpPr>
              <a:spLocks/>
            </p:cNvSpPr>
            <p:nvPr/>
          </p:nvSpPr>
          <p:spPr bwMode="auto">
            <a:xfrm>
              <a:off x="3024932" y="2824933"/>
              <a:ext cx="482203" cy="183059"/>
            </a:xfrm>
            <a:custGeom>
              <a:avLst/>
              <a:gdLst>
                <a:gd name="T0" fmla="*/ 488 w 496"/>
                <a:gd name="T1" fmla="*/ 189 h 189"/>
                <a:gd name="T2" fmla="*/ 493 w 496"/>
                <a:gd name="T3" fmla="*/ 165 h 189"/>
                <a:gd name="T4" fmla="*/ 419 w 496"/>
                <a:gd name="T5" fmla="*/ 79 h 189"/>
                <a:gd name="T6" fmla="*/ 370 w 496"/>
                <a:gd name="T7" fmla="*/ 92 h 189"/>
                <a:gd name="T8" fmla="*/ 370 w 496"/>
                <a:gd name="T9" fmla="*/ 87 h 189"/>
                <a:gd name="T10" fmla="*/ 370 w 496"/>
                <a:gd name="T11" fmla="*/ 83 h 189"/>
                <a:gd name="T12" fmla="*/ 369 w 496"/>
                <a:gd name="T13" fmla="*/ 67 h 189"/>
                <a:gd name="T14" fmla="*/ 363 w 496"/>
                <a:gd name="T15" fmla="*/ 49 h 189"/>
                <a:gd name="T16" fmla="*/ 362 w 496"/>
                <a:gd name="T17" fmla="*/ 46 h 189"/>
                <a:gd name="T18" fmla="*/ 362 w 496"/>
                <a:gd name="T19" fmla="*/ 46 h 189"/>
                <a:gd name="T20" fmla="*/ 362 w 496"/>
                <a:gd name="T21" fmla="*/ 46 h 189"/>
                <a:gd name="T22" fmla="*/ 350 w 496"/>
                <a:gd name="T23" fmla="*/ 28 h 189"/>
                <a:gd name="T24" fmla="*/ 335 w 496"/>
                <a:gd name="T25" fmla="*/ 14 h 189"/>
                <a:gd name="T26" fmla="*/ 296 w 496"/>
                <a:gd name="T27" fmla="*/ 1 h 189"/>
                <a:gd name="T28" fmla="*/ 255 w 496"/>
                <a:gd name="T29" fmla="*/ 9 h 189"/>
                <a:gd name="T30" fmla="*/ 223 w 496"/>
                <a:gd name="T31" fmla="*/ 36 h 189"/>
                <a:gd name="T32" fmla="*/ 214 w 496"/>
                <a:gd name="T33" fmla="*/ 55 h 189"/>
                <a:gd name="T34" fmla="*/ 210 w 496"/>
                <a:gd name="T35" fmla="*/ 73 h 189"/>
                <a:gd name="T36" fmla="*/ 178 w 496"/>
                <a:gd name="T37" fmla="*/ 63 h 189"/>
                <a:gd name="T38" fmla="*/ 159 w 496"/>
                <a:gd name="T39" fmla="*/ 64 h 189"/>
                <a:gd name="T40" fmla="*/ 123 w 496"/>
                <a:gd name="T41" fmla="*/ 81 h 189"/>
                <a:gd name="T42" fmla="*/ 99 w 496"/>
                <a:gd name="T43" fmla="*/ 131 h 189"/>
                <a:gd name="T44" fmla="*/ 98 w 496"/>
                <a:gd name="T45" fmla="*/ 132 h 189"/>
                <a:gd name="T46" fmla="*/ 97 w 496"/>
                <a:gd name="T47" fmla="*/ 133 h 189"/>
                <a:gd name="T48" fmla="*/ 97 w 496"/>
                <a:gd name="T49" fmla="*/ 133 h 189"/>
                <a:gd name="T50" fmla="*/ 2 w 496"/>
                <a:gd name="T51" fmla="*/ 180 h 189"/>
                <a:gd name="T52" fmla="*/ 0 w 496"/>
                <a:gd name="T53" fmla="*/ 189 h 189"/>
                <a:gd name="T54" fmla="*/ 488 w 496"/>
                <a:gd name="T5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6" h="189">
                  <a:moveTo>
                    <a:pt x="488" y="189"/>
                  </a:moveTo>
                  <a:cubicBezTo>
                    <a:pt x="491" y="182"/>
                    <a:pt x="493" y="174"/>
                    <a:pt x="493" y="165"/>
                  </a:cubicBezTo>
                  <a:cubicBezTo>
                    <a:pt x="496" y="124"/>
                    <a:pt x="463" y="79"/>
                    <a:pt x="419" y="79"/>
                  </a:cubicBezTo>
                  <a:cubicBezTo>
                    <a:pt x="401" y="79"/>
                    <a:pt x="384" y="84"/>
                    <a:pt x="370" y="92"/>
                  </a:cubicBezTo>
                  <a:cubicBezTo>
                    <a:pt x="370" y="91"/>
                    <a:pt x="370" y="89"/>
                    <a:pt x="370" y="87"/>
                  </a:cubicBezTo>
                  <a:cubicBezTo>
                    <a:pt x="370" y="86"/>
                    <a:pt x="370" y="84"/>
                    <a:pt x="370" y="83"/>
                  </a:cubicBezTo>
                  <a:cubicBezTo>
                    <a:pt x="371" y="78"/>
                    <a:pt x="370" y="72"/>
                    <a:pt x="369" y="67"/>
                  </a:cubicBezTo>
                  <a:cubicBezTo>
                    <a:pt x="368" y="61"/>
                    <a:pt x="366" y="55"/>
                    <a:pt x="363" y="49"/>
                  </a:cubicBezTo>
                  <a:cubicBezTo>
                    <a:pt x="363" y="48"/>
                    <a:pt x="363" y="47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0" y="41"/>
                    <a:pt x="357" y="37"/>
                    <a:pt x="350" y="28"/>
                  </a:cubicBezTo>
                  <a:cubicBezTo>
                    <a:pt x="346" y="22"/>
                    <a:pt x="340" y="18"/>
                    <a:pt x="335" y="14"/>
                  </a:cubicBezTo>
                  <a:cubicBezTo>
                    <a:pt x="323" y="6"/>
                    <a:pt x="310" y="2"/>
                    <a:pt x="296" y="1"/>
                  </a:cubicBezTo>
                  <a:cubicBezTo>
                    <a:pt x="281" y="0"/>
                    <a:pt x="268" y="2"/>
                    <a:pt x="255" y="9"/>
                  </a:cubicBezTo>
                  <a:cubicBezTo>
                    <a:pt x="242" y="15"/>
                    <a:pt x="231" y="24"/>
                    <a:pt x="223" y="36"/>
                  </a:cubicBezTo>
                  <a:cubicBezTo>
                    <a:pt x="220" y="43"/>
                    <a:pt x="217" y="49"/>
                    <a:pt x="214" y="55"/>
                  </a:cubicBezTo>
                  <a:cubicBezTo>
                    <a:pt x="212" y="61"/>
                    <a:pt x="211" y="67"/>
                    <a:pt x="210" y="73"/>
                  </a:cubicBezTo>
                  <a:cubicBezTo>
                    <a:pt x="200" y="67"/>
                    <a:pt x="189" y="64"/>
                    <a:pt x="178" y="63"/>
                  </a:cubicBezTo>
                  <a:cubicBezTo>
                    <a:pt x="171" y="63"/>
                    <a:pt x="165" y="64"/>
                    <a:pt x="159" y="64"/>
                  </a:cubicBezTo>
                  <a:cubicBezTo>
                    <a:pt x="145" y="67"/>
                    <a:pt x="133" y="72"/>
                    <a:pt x="123" y="81"/>
                  </a:cubicBezTo>
                  <a:cubicBezTo>
                    <a:pt x="109" y="94"/>
                    <a:pt x="100" y="112"/>
                    <a:pt x="99" y="131"/>
                  </a:cubicBezTo>
                  <a:cubicBezTo>
                    <a:pt x="98" y="131"/>
                    <a:pt x="98" y="132"/>
                    <a:pt x="98" y="132"/>
                  </a:cubicBezTo>
                  <a:cubicBezTo>
                    <a:pt x="92" y="131"/>
                    <a:pt x="86" y="130"/>
                    <a:pt x="97" y="133"/>
                  </a:cubicBezTo>
                  <a:cubicBezTo>
                    <a:pt x="97" y="133"/>
                    <a:pt x="97" y="133"/>
                    <a:pt x="97" y="133"/>
                  </a:cubicBezTo>
                  <a:cubicBezTo>
                    <a:pt x="59" y="125"/>
                    <a:pt x="17" y="137"/>
                    <a:pt x="2" y="180"/>
                  </a:cubicBezTo>
                  <a:cubicBezTo>
                    <a:pt x="1" y="183"/>
                    <a:pt x="0" y="186"/>
                    <a:pt x="0" y="189"/>
                  </a:cubicBezTo>
                  <a:lnTo>
                    <a:pt x="488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80"/>
            </a:p>
          </p:txBody>
        </p:sp>
        <p:grpSp>
          <p:nvGrpSpPr>
            <p:cNvPr id="4113" name="Group 17"/>
            <p:cNvGrpSpPr>
              <a:grpSpLocks/>
            </p:cNvGrpSpPr>
            <p:nvPr/>
          </p:nvGrpSpPr>
          <p:grpSpPr bwMode="auto">
            <a:xfrm flipV="1">
              <a:off x="4007198" y="3840684"/>
              <a:ext cx="183059" cy="178594"/>
              <a:chOff x="223" y="203"/>
              <a:chExt cx="213" cy="211"/>
            </a:xfrm>
          </p:grpSpPr>
          <p:sp>
            <p:nvSpPr>
              <p:cNvPr id="4114" name="Freeform 18"/>
              <p:cNvSpPr>
                <a:spLocks/>
              </p:cNvSpPr>
              <p:nvPr/>
            </p:nvSpPr>
            <p:spPr bwMode="auto">
              <a:xfrm>
                <a:off x="223" y="203"/>
                <a:ext cx="213" cy="211"/>
              </a:xfrm>
              <a:custGeom>
                <a:avLst/>
                <a:gdLst>
                  <a:gd name="T0" fmla="*/ 133 w 213"/>
                  <a:gd name="T1" fmla="*/ 0 h 211"/>
                  <a:gd name="T2" fmla="*/ 130 w 213"/>
                  <a:gd name="T3" fmla="*/ 90 h 211"/>
                  <a:gd name="T4" fmla="*/ 213 w 213"/>
                  <a:gd name="T5" fmla="*/ 130 h 211"/>
                  <a:gd name="T6" fmla="*/ 121 w 213"/>
                  <a:gd name="T7" fmla="*/ 130 h 211"/>
                  <a:gd name="T8" fmla="*/ 83 w 213"/>
                  <a:gd name="T9" fmla="*/ 211 h 211"/>
                  <a:gd name="T10" fmla="*/ 83 w 213"/>
                  <a:gd name="T11" fmla="*/ 121 h 211"/>
                  <a:gd name="T12" fmla="*/ 0 w 213"/>
                  <a:gd name="T13" fmla="*/ 81 h 211"/>
                  <a:gd name="T14" fmla="*/ 93 w 213"/>
                  <a:gd name="T15" fmla="*/ 81 h 211"/>
                  <a:gd name="T16" fmla="*/ 133 w 213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211">
                    <a:moveTo>
                      <a:pt x="133" y="0"/>
                    </a:moveTo>
                    <a:lnTo>
                      <a:pt x="130" y="90"/>
                    </a:lnTo>
                    <a:lnTo>
                      <a:pt x="213" y="130"/>
                    </a:lnTo>
                    <a:lnTo>
                      <a:pt x="121" y="130"/>
                    </a:lnTo>
                    <a:lnTo>
                      <a:pt x="83" y="211"/>
                    </a:lnTo>
                    <a:lnTo>
                      <a:pt x="83" y="121"/>
                    </a:lnTo>
                    <a:lnTo>
                      <a:pt x="0" y="81"/>
                    </a:lnTo>
                    <a:lnTo>
                      <a:pt x="93" y="81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  <p:sp>
            <p:nvSpPr>
              <p:cNvPr id="4115" name="Oval 19"/>
              <p:cNvSpPr>
                <a:spLocks noChangeArrowheads="1"/>
              </p:cNvSpPr>
              <p:nvPr/>
            </p:nvSpPr>
            <p:spPr bwMode="auto">
              <a:xfrm>
                <a:off x="259" y="239"/>
                <a:ext cx="142" cy="139"/>
              </a:xfrm>
              <a:prstGeom prst="ellipse">
                <a:avLst/>
              </a:prstGeom>
              <a:solidFill>
                <a:srgbClr val="FFFFFF">
                  <a:alpha val="17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</p:grpSp>
      </p:grpSp>
      <p:cxnSp>
        <p:nvCxnSpPr>
          <p:cNvPr id="20" name="直接连接符 19"/>
          <p:cNvCxnSpPr/>
          <p:nvPr/>
        </p:nvCxnSpPr>
        <p:spPr>
          <a:xfrm flipV="1">
            <a:off x="3947698" y="1950003"/>
            <a:ext cx="0" cy="158658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4257424" y="2428061"/>
            <a:ext cx="274728" cy="2747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23" name="TextBox 43"/>
          <p:cNvSpPr txBox="1"/>
          <p:nvPr/>
        </p:nvSpPr>
        <p:spPr>
          <a:xfrm>
            <a:off x="4634672" y="2282976"/>
            <a:ext cx="2839239" cy="564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文件操作（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7.1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350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473116"/>
            <a:ext cx="518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/>
              <a:t>示例：</a:t>
            </a:r>
            <a:r>
              <a:rPr dirty="0" err="1"/>
              <a:t>数据的文件写入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7726" y="4505284"/>
            <a:ext cx="14236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fo.c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l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ose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()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0" y="1102711"/>
            <a:ext cx="7696200" cy="33874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fo =</a:t>
            </a:r>
            <a:r>
              <a:rPr sz="2000" b="1" spc="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open(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output.txt"</a:t>
            </a:r>
            <a:r>
              <a:rPr sz="2000" b="1" spc="-5" dirty="0" err="1">
                <a:latin typeface="Consolas" panose="020B0609020204030204"/>
                <a:cs typeface="Consolas" panose="020B0609020204030204"/>
              </a:rPr>
              <a:t>,</a:t>
            </a:r>
            <a:r>
              <a:rPr sz="20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"w+"</a:t>
            </a:r>
            <a:r>
              <a:rPr lang="en-US" sz="20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lang="en-US" sz="2000" b="1" spc="-5" dirty="0" err="1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encoding</a:t>
            </a:r>
            <a:r>
              <a:rPr lang="en-US"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=‘utf-8’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 marR="2319655">
              <a:lnSpc>
                <a:spcPct val="170000"/>
              </a:lnSpc>
              <a:tabLst>
                <a:tab pos="431165" algn="l"/>
              </a:tabLst>
            </a:pPr>
            <a:r>
              <a:rPr sz="2000" b="1" spc="-5" dirty="0">
                <a:latin typeface="Consolas" panose="020B0609020204030204"/>
                <a:cs typeface="Consolas" panose="020B0609020204030204"/>
              </a:rPr>
              <a:t>ls	=</a:t>
            </a:r>
            <a:r>
              <a:rPr sz="2000" b="1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[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中国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,</a:t>
            </a:r>
            <a:r>
              <a:rPr sz="2000" b="1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10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法国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,</a:t>
            </a:r>
            <a:r>
              <a:rPr sz="2000" b="1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10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美国</a:t>
            </a:r>
            <a:r>
              <a:rPr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]  fo.writelines(ls)</a:t>
            </a:r>
            <a:endParaRPr lang="en-US" sz="2000" b="1" spc="-5" dirty="0">
              <a:latin typeface="Consolas" panose="020B0609020204030204"/>
              <a:cs typeface="Consolas" panose="020B0609020204030204"/>
            </a:endParaRPr>
          </a:p>
          <a:p>
            <a:pPr marL="12700" marR="2319655">
              <a:lnSpc>
                <a:spcPct val="170000"/>
              </a:lnSpc>
              <a:tabLst>
                <a:tab pos="431165" algn="l"/>
              </a:tabLst>
            </a:pP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fo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 =</a:t>
            </a:r>
            <a:r>
              <a:rPr lang="en-US" altLang="zh-CN" sz="2000" b="1" spc="5" dirty="0">
                <a:latin typeface="Consolas" panose="020B0609020204030204"/>
                <a:cs typeface="Consolas" panose="020B0609020204030204"/>
              </a:rPr>
              <a:t> </a:t>
            </a:r>
            <a:r>
              <a:rPr lang="en-US" altLang="zh-CN" sz="2000" b="1" spc="-5" dirty="0">
                <a:latin typeface="Consolas" panose="020B0609020204030204"/>
                <a:cs typeface="Consolas" panose="020B0609020204030204"/>
              </a:rPr>
              <a:t>open(</a:t>
            </a:r>
            <a:r>
              <a:rPr lang="en-US" altLang="zh-CN"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lang="en-US" altLang="zh-CN" sz="20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output.txt"</a:t>
            </a:r>
            <a:r>
              <a:rPr lang="en-US" altLang="zh-CN" sz="2000" b="1" spc="-5" dirty="0" err="1">
                <a:latin typeface="Consolas" panose="020B0609020204030204"/>
                <a:cs typeface="Consolas" panose="020B0609020204030204"/>
              </a:rPr>
              <a:t>,</a:t>
            </a:r>
            <a:r>
              <a:rPr lang="en-US" altLang="zh-CN" sz="20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“r</a:t>
            </a:r>
            <a:r>
              <a:rPr lang="en-US" altLang="zh-CN"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+“,</a:t>
            </a:r>
            <a:r>
              <a:rPr lang="en-US" altLang="zh-CN"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 encoding=‘utf-8’</a:t>
            </a:r>
            <a:r>
              <a:rPr lang="en-US" altLang="zh-CN" sz="20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2130"/>
              </a:lnSpc>
              <a:spcBef>
                <a:spcPts val="1680"/>
              </a:spcBef>
            </a:pPr>
            <a:r>
              <a:rPr sz="2000" b="1" i="1" spc="-5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for </a:t>
            </a:r>
            <a:r>
              <a:rPr sz="2000" b="1" dirty="0">
                <a:latin typeface="Consolas" panose="020B0609020204030204"/>
                <a:cs typeface="Consolas" panose="020B0609020204030204"/>
              </a:rPr>
              <a:t>line </a:t>
            </a:r>
            <a:r>
              <a:rPr sz="2000" b="1" i="1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2000" b="1" i="1" spc="-10" dirty="0">
                <a:solidFill>
                  <a:srgbClr val="FF770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000" b="1" spc="-5" dirty="0" err="1">
                <a:latin typeface="Consolas" panose="020B0609020204030204"/>
                <a:cs typeface="Consolas" panose="020B0609020204030204"/>
              </a:rPr>
              <a:t>fo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:</a:t>
            </a:r>
            <a:endParaRPr lang="en-US" sz="2000" b="1" spc="-5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2130"/>
              </a:lnSpc>
              <a:spcBef>
                <a:spcPts val="1680"/>
              </a:spcBef>
            </a:pPr>
            <a:r>
              <a:rPr lang="en-US" sz="20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	</a:t>
            </a:r>
            <a:r>
              <a:rPr sz="2000" b="1" spc="-5" dirty="0">
                <a:solidFill>
                  <a:srgbClr val="900090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00" b="1" spc="-5" dirty="0">
                <a:latin typeface="Consolas" panose="020B0609020204030204"/>
                <a:cs typeface="Consolas" panose="020B0609020204030204"/>
              </a:rPr>
              <a:t>(line)</a:t>
            </a:r>
            <a:endParaRPr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BF4AFF-3B1B-419D-8C61-ABBFAC4B176D}"/>
              </a:ext>
            </a:extLst>
          </p:cNvPr>
          <p:cNvSpPr txBox="1"/>
          <p:nvPr/>
        </p:nvSpPr>
        <p:spPr>
          <a:xfrm>
            <a:off x="3278888" y="213478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# </a:t>
            </a:r>
            <a:r>
              <a:rPr lang="zh-CN" altLang="en-US" b="1" dirty="0">
                <a:solidFill>
                  <a:srgbClr val="0070C0"/>
                </a:solidFill>
              </a:rPr>
              <a:t>写入一个列表型文本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878480-A79F-4E48-926F-20D2CDD220DA}"/>
              </a:ext>
            </a:extLst>
          </p:cNvPr>
          <p:cNvSpPr txBox="1"/>
          <p:nvPr/>
        </p:nvSpPr>
        <p:spPr>
          <a:xfrm>
            <a:off x="3345127" y="320242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# </a:t>
            </a:r>
            <a:r>
              <a:rPr lang="zh-CN" altLang="en-US" dirty="0">
                <a:solidFill>
                  <a:srgbClr val="0070C0"/>
                </a:solidFill>
              </a:rPr>
              <a:t>将文本输出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757B6D-B804-40BE-9E97-3C035749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52" y="1640013"/>
            <a:ext cx="2790515" cy="16251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0437D8-5233-4A5B-B9F2-4A3F32256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298" y="3467195"/>
            <a:ext cx="1985743" cy="8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3046" y="2201925"/>
            <a:ext cx="20586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单元小结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9896" y="3644522"/>
            <a:ext cx="875362" cy="805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1331" y="1502664"/>
            <a:ext cx="7339330" cy="236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20" indent="-224155">
              <a:lnSpc>
                <a:spcPct val="100000"/>
              </a:lnSpc>
              <a:spcBef>
                <a:spcPts val="100"/>
              </a:spcBef>
              <a:buClr>
                <a:srgbClr val="007EDE"/>
              </a:buClr>
              <a:buChar char="-"/>
              <a:tabLst>
                <a:tab pos="236220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文件的使用方式：打开-操作-关闭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36220" indent="-224155">
              <a:lnSpc>
                <a:spcPct val="100000"/>
              </a:lnSpc>
              <a:spcBef>
                <a:spcPts val="2300"/>
              </a:spcBef>
              <a:buClr>
                <a:srgbClr val="007EDE"/>
              </a:buClr>
              <a:buChar char="-"/>
              <a:tabLst>
                <a:tab pos="236220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文本文件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二进制文件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，open(</a:t>
            </a:r>
            <a:r>
              <a:rPr sz="2400" b="1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)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和.close()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36220" indent="-224155">
              <a:lnSpc>
                <a:spcPct val="100000"/>
              </a:lnSpc>
              <a:spcBef>
                <a:spcPts val="2310"/>
              </a:spcBef>
              <a:buClr>
                <a:srgbClr val="007EDE"/>
              </a:buClr>
              <a:buChar char="-"/>
              <a:tabLst>
                <a:tab pos="236220" algn="l"/>
                <a:tab pos="3865245" algn="l"/>
                <a:tab pos="5612130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文件内容的读取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：.read()	</a:t>
            </a:r>
            <a:r>
              <a:rPr lang="en-US" sz="2400" b="1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.readlines()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36220" indent="-224155">
              <a:lnSpc>
                <a:spcPct val="100000"/>
              </a:lnSpc>
              <a:spcBef>
                <a:spcPts val="2300"/>
              </a:spcBef>
              <a:buClr>
                <a:srgbClr val="007EDE"/>
              </a:buClr>
              <a:buChar char="-"/>
              <a:tabLst>
                <a:tab pos="236220" algn="l"/>
                <a:tab pos="4055745" algn="l"/>
                <a:tab pos="6052820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数据的文件写入：.write()	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.writelines()	.</a:t>
            </a:r>
            <a:r>
              <a:rPr lang="en-US" sz="2400" b="1" spc="-5" dirty="0">
                <a:latin typeface="微软雅黑" panose="020B0503020204020204" charset="-122"/>
                <a:cs typeface="微软雅黑" panose="020B0503020204020204" charset="-122"/>
              </a:rPr>
              <a:t>tell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()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44333" y="4328921"/>
            <a:ext cx="160020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82777" y="463295"/>
            <a:ext cx="20574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文件的使用</a:t>
            </a:r>
            <a:endParaRPr sz="3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6525" y="1739107"/>
            <a:ext cx="1903413" cy="1698625"/>
            <a:chOff x="1977926" y="2445421"/>
            <a:chExt cx="2676674" cy="2388691"/>
          </a:xfrm>
        </p:grpSpPr>
        <p:sp>
          <p:nvSpPr>
            <p:cNvPr id="4101" name="Oval 5"/>
            <p:cNvSpPr>
              <a:spLocks noChangeArrowheads="1"/>
            </p:cNvSpPr>
            <p:nvPr/>
          </p:nvSpPr>
          <p:spPr bwMode="auto">
            <a:xfrm>
              <a:off x="2205633" y="2490069"/>
              <a:ext cx="2250281" cy="22502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80"/>
            </a:p>
          </p:txBody>
        </p:sp>
        <p:pic>
          <p:nvPicPr>
            <p:cNvPr id="4100" name="Picture 4" descr="1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6152" y="4289401"/>
              <a:ext cx="2509242" cy="54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2582913" y="3099518"/>
              <a:ext cx="1419820" cy="1038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4800" dirty="0">
                  <a:solidFill>
                    <a:schemeClr val="bg1"/>
                  </a:solidFill>
                </a:rPr>
                <a:t>02</a:t>
              </a:r>
            </a:p>
          </p:txBody>
        </p:sp>
        <p:pic>
          <p:nvPicPr>
            <p:cNvPr id="4107" name="Picture 11" descr="未标题-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588" y="2445421"/>
              <a:ext cx="669727" cy="745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Freeform 12"/>
            <p:cNvSpPr>
              <a:spLocks/>
            </p:cNvSpPr>
            <p:nvPr/>
          </p:nvSpPr>
          <p:spPr bwMode="auto">
            <a:xfrm>
              <a:off x="4074170" y="3255789"/>
              <a:ext cx="580430" cy="223242"/>
            </a:xfrm>
            <a:custGeom>
              <a:avLst/>
              <a:gdLst>
                <a:gd name="T0" fmla="*/ 488 w 496"/>
                <a:gd name="T1" fmla="*/ 189 h 189"/>
                <a:gd name="T2" fmla="*/ 493 w 496"/>
                <a:gd name="T3" fmla="*/ 165 h 189"/>
                <a:gd name="T4" fmla="*/ 419 w 496"/>
                <a:gd name="T5" fmla="*/ 79 h 189"/>
                <a:gd name="T6" fmla="*/ 370 w 496"/>
                <a:gd name="T7" fmla="*/ 92 h 189"/>
                <a:gd name="T8" fmla="*/ 370 w 496"/>
                <a:gd name="T9" fmla="*/ 87 h 189"/>
                <a:gd name="T10" fmla="*/ 370 w 496"/>
                <a:gd name="T11" fmla="*/ 83 h 189"/>
                <a:gd name="T12" fmla="*/ 369 w 496"/>
                <a:gd name="T13" fmla="*/ 67 h 189"/>
                <a:gd name="T14" fmla="*/ 363 w 496"/>
                <a:gd name="T15" fmla="*/ 49 h 189"/>
                <a:gd name="T16" fmla="*/ 362 w 496"/>
                <a:gd name="T17" fmla="*/ 46 h 189"/>
                <a:gd name="T18" fmla="*/ 362 w 496"/>
                <a:gd name="T19" fmla="*/ 46 h 189"/>
                <a:gd name="T20" fmla="*/ 362 w 496"/>
                <a:gd name="T21" fmla="*/ 46 h 189"/>
                <a:gd name="T22" fmla="*/ 350 w 496"/>
                <a:gd name="T23" fmla="*/ 28 h 189"/>
                <a:gd name="T24" fmla="*/ 335 w 496"/>
                <a:gd name="T25" fmla="*/ 14 h 189"/>
                <a:gd name="T26" fmla="*/ 296 w 496"/>
                <a:gd name="T27" fmla="*/ 1 h 189"/>
                <a:gd name="T28" fmla="*/ 255 w 496"/>
                <a:gd name="T29" fmla="*/ 9 h 189"/>
                <a:gd name="T30" fmla="*/ 223 w 496"/>
                <a:gd name="T31" fmla="*/ 36 h 189"/>
                <a:gd name="T32" fmla="*/ 214 w 496"/>
                <a:gd name="T33" fmla="*/ 55 h 189"/>
                <a:gd name="T34" fmla="*/ 210 w 496"/>
                <a:gd name="T35" fmla="*/ 73 h 189"/>
                <a:gd name="T36" fmla="*/ 178 w 496"/>
                <a:gd name="T37" fmla="*/ 63 h 189"/>
                <a:gd name="T38" fmla="*/ 159 w 496"/>
                <a:gd name="T39" fmla="*/ 64 h 189"/>
                <a:gd name="T40" fmla="*/ 123 w 496"/>
                <a:gd name="T41" fmla="*/ 81 h 189"/>
                <a:gd name="T42" fmla="*/ 99 w 496"/>
                <a:gd name="T43" fmla="*/ 131 h 189"/>
                <a:gd name="T44" fmla="*/ 98 w 496"/>
                <a:gd name="T45" fmla="*/ 132 h 189"/>
                <a:gd name="T46" fmla="*/ 97 w 496"/>
                <a:gd name="T47" fmla="*/ 133 h 189"/>
                <a:gd name="T48" fmla="*/ 97 w 496"/>
                <a:gd name="T49" fmla="*/ 133 h 189"/>
                <a:gd name="T50" fmla="*/ 2 w 496"/>
                <a:gd name="T51" fmla="*/ 180 h 189"/>
                <a:gd name="T52" fmla="*/ 0 w 496"/>
                <a:gd name="T53" fmla="*/ 189 h 189"/>
                <a:gd name="T54" fmla="*/ 488 w 496"/>
                <a:gd name="T5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6" h="189">
                  <a:moveTo>
                    <a:pt x="488" y="189"/>
                  </a:moveTo>
                  <a:cubicBezTo>
                    <a:pt x="491" y="182"/>
                    <a:pt x="493" y="174"/>
                    <a:pt x="493" y="165"/>
                  </a:cubicBezTo>
                  <a:cubicBezTo>
                    <a:pt x="496" y="124"/>
                    <a:pt x="463" y="79"/>
                    <a:pt x="419" y="79"/>
                  </a:cubicBezTo>
                  <a:cubicBezTo>
                    <a:pt x="401" y="79"/>
                    <a:pt x="384" y="84"/>
                    <a:pt x="370" y="92"/>
                  </a:cubicBezTo>
                  <a:cubicBezTo>
                    <a:pt x="370" y="91"/>
                    <a:pt x="370" y="89"/>
                    <a:pt x="370" y="87"/>
                  </a:cubicBezTo>
                  <a:cubicBezTo>
                    <a:pt x="370" y="86"/>
                    <a:pt x="370" y="84"/>
                    <a:pt x="370" y="83"/>
                  </a:cubicBezTo>
                  <a:cubicBezTo>
                    <a:pt x="371" y="78"/>
                    <a:pt x="370" y="72"/>
                    <a:pt x="369" y="67"/>
                  </a:cubicBezTo>
                  <a:cubicBezTo>
                    <a:pt x="368" y="61"/>
                    <a:pt x="366" y="55"/>
                    <a:pt x="363" y="49"/>
                  </a:cubicBezTo>
                  <a:cubicBezTo>
                    <a:pt x="363" y="48"/>
                    <a:pt x="363" y="47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0" y="41"/>
                    <a:pt x="357" y="37"/>
                    <a:pt x="350" y="28"/>
                  </a:cubicBezTo>
                  <a:cubicBezTo>
                    <a:pt x="346" y="22"/>
                    <a:pt x="340" y="18"/>
                    <a:pt x="335" y="14"/>
                  </a:cubicBezTo>
                  <a:cubicBezTo>
                    <a:pt x="323" y="6"/>
                    <a:pt x="310" y="2"/>
                    <a:pt x="296" y="1"/>
                  </a:cubicBezTo>
                  <a:cubicBezTo>
                    <a:pt x="281" y="0"/>
                    <a:pt x="268" y="2"/>
                    <a:pt x="255" y="9"/>
                  </a:cubicBezTo>
                  <a:cubicBezTo>
                    <a:pt x="242" y="15"/>
                    <a:pt x="231" y="24"/>
                    <a:pt x="223" y="36"/>
                  </a:cubicBezTo>
                  <a:cubicBezTo>
                    <a:pt x="220" y="43"/>
                    <a:pt x="217" y="49"/>
                    <a:pt x="214" y="55"/>
                  </a:cubicBezTo>
                  <a:cubicBezTo>
                    <a:pt x="212" y="61"/>
                    <a:pt x="211" y="67"/>
                    <a:pt x="210" y="73"/>
                  </a:cubicBezTo>
                  <a:cubicBezTo>
                    <a:pt x="200" y="67"/>
                    <a:pt x="189" y="64"/>
                    <a:pt x="178" y="63"/>
                  </a:cubicBezTo>
                  <a:cubicBezTo>
                    <a:pt x="171" y="63"/>
                    <a:pt x="165" y="64"/>
                    <a:pt x="159" y="64"/>
                  </a:cubicBezTo>
                  <a:cubicBezTo>
                    <a:pt x="145" y="67"/>
                    <a:pt x="133" y="72"/>
                    <a:pt x="123" y="81"/>
                  </a:cubicBezTo>
                  <a:cubicBezTo>
                    <a:pt x="109" y="94"/>
                    <a:pt x="100" y="112"/>
                    <a:pt x="99" y="131"/>
                  </a:cubicBezTo>
                  <a:cubicBezTo>
                    <a:pt x="98" y="131"/>
                    <a:pt x="98" y="132"/>
                    <a:pt x="98" y="132"/>
                  </a:cubicBezTo>
                  <a:cubicBezTo>
                    <a:pt x="92" y="131"/>
                    <a:pt x="86" y="130"/>
                    <a:pt x="97" y="133"/>
                  </a:cubicBezTo>
                  <a:cubicBezTo>
                    <a:pt x="97" y="133"/>
                    <a:pt x="97" y="133"/>
                    <a:pt x="97" y="133"/>
                  </a:cubicBezTo>
                  <a:cubicBezTo>
                    <a:pt x="59" y="125"/>
                    <a:pt x="17" y="137"/>
                    <a:pt x="2" y="180"/>
                  </a:cubicBezTo>
                  <a:cubicBezTo>
                    <a:pt x="1" y="183"/>
                    <a:pt x="0" y="186"/>
                    <a:pt x="0" y="189"/>
                  </a:cubicBezTo>
                  <a:lnTo>
                    <a:pt x="488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80"/>
            </a:p>
          </p:txBody>
        </p:sp>
        <p:grpSp>
          <p:nvGrpSpPr>
            <p:cNvPr id="4109" name="Group 13"/>
            <p:cNvGrpSpPr>
              <a:grpSpLocks/>
            </p:cNvGrpSpPr>
            <p:nvPr/>
          </p:nvGrpSpPr>
          <p:grpSpPr bwMode="auto">
            <a:xfrm>
              <a:off x="1977926" y="2632945"/>
              <a:ext cx="250031" cy="245566"/>
              <a:chOff x="223" y="203"/>
              <a:chExt cx="213" cy="211"/>
            </a:xfrm>
          </p:grpSpPr>
          <p:sp>
            <p:nvSpPr>
              <p:cNvPr id="4110" name="Freeform 14"/>
              <p:cNvSpPr>
                <a:spLocks/>
              </p:cNvSpPr>
              <p:nvPr/>
            </p:nvSpPr>
            <p:spPr bwMode="auto">
              <a:xfrm>
                <a:off x="223" y="203"/>
                <a:ext cx="213" cy="211"/>
              </a:xfrm>
              <a:custGeom>
                <a:avLst/>
                <a:gdLst>
                  <a:gd name="T0" fmla="*/ 133 w 213"/>
                  <a:gd name="T1" fmla="*/ 0 h 211"/>
                  <a:gd name="T2" fmla="*/ 130 w 213"/>
                  <a:gd name="T3" fmla="*/ 90 h 211"/>
                  <a:gd name="T4" fmla="*/ 213 w 213"/>
                  <a:gd name="T5" fmla="*/ 130 h 211"/>
                  <a:gd name="T6" fmla="*/ 121 w 213"/>
                  <a:gd name="T7" fmla="*/ 130 h 211"/>
                  <a:gd name="T8" fmla="*/ 83 w 213"/>
                  <a:gd name="T9" fmla="*/ 211 h 211"/>
                  <a:gd name="T10" fmla="*/ 83 w 213"/>
                  <a:gd name="T11" fmla="*/ 121 h 211"/>
                  <a:gd name="T12" fmla="*/ 0 w 213"/>
                  <a:gd name="T13" fmla="*/ 81 h 211"/>
                  <a:gd name="T14" fmla="*/ 93 w 213"/>
                  <a:gd name="T15" fmla="*/ 81 h 211"/>
                  <a:gd name="T16" fmla="*/ 133 w 213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211">
                    <a:moveTo>
                      <a:pt x="133" y="0"/>
                    </a:moveTo>
                    <a:lnTo>
                      <a:pt x="130" y="90"/>
                    </a:lnTo>
                    <a:lnTo>
                      <a:pt x="213" y="130"/>
                    </a:lnTo>
                    <a:lnTo>
                      <a:pt x="121" y="130"/>
                    </a:lnTo>
                    <a:lnTo>
                      <a:pt x="83" y="211"/>
                    </a:lnTo>
                    <a:lnTo>
                      <a:pt x="83" y="121"/>
                    </a:lnTo>
                    <a:lnTo>
                      <a:pt x="0" y="81"/>
                    </a:lnTo>
                    <a:lnTo>
                      <a:pt x="93" y="81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  <p:sp>
            <p:nvSpPr>
              <p:cNvPr id="4111" name="Oval 15"/>
              <p:cNvSpPr>
                <a:spLocks noChangeArrowheads="1"/>
              </p:cNvSpPr>
              <p:nvPr/>
            </p:nvSpPr>
            <p:spPr bwMode="auto">
              <a:xfrm>
                <a:off x="259" y="239"/>
                <a:ext cx="142" cy="139"/>
              </a:xfrm>
              <a:prstGeom prst="ellipse">
                <a:avLst/>
              </a:prstGeom>
              <a:solidFill>
                <a:srgbClr val="FFFFFF">
                  <a:alpha val="17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</p:grpSp>
        <p:sp>
          <p:nvSpPr>
            <p:cNvPr id="4112" name="Freeform 16"/>
            <p:cNvSpPr>
              <a:spLocks/>
            </p:cNvSpPr>
            <p:nvPr/>
          </p:nvSpPr>
          <p:spPr bwMode="auto">
            <a:xfrm>
              <a:off x="3024932" y="2824933"/>
              <a:ext cx="482203" cy="183059"/>
            </a:xfrm>
            <a:custGeom>
              <a:avLst/>
              <a:gdLst>
                <a:gd name="T0" fmla="*/ 488 w 496"/>
                <a:gd name="T1" fmla="*/ 189 h 189"/>
                <a:gd name="T2" fmla="*/ 493 w 496"/>
                <a:gd name="T3" fmla="*/ 165 h 189"/>
                <a:gd name="T4" fmla="*/ 419 w 496"/>
                <a:gd name="T5" fmla="*/ 79 h 189"/>
                <a:gd name="T6" fmla="*/ 370 w 496"/>
                <a:gd name="T7" fmla="*/ 92 h 189"/>
                <a:gd name="T8" fmla="*/ 370 w 496"/>
                <a:gd name="T9" fmla="*/ 87 h 189"/>
                <a:gd name="T10" fmla="*/ 370 w 496"/>
                <a:gd name="T11" fmla="*/ 83 h 189"/>
                <a:gd name="T12" fmla="*/ 369 w 496"/>
                <a:gd name="T13" fmla="*/ 67 h 189"/>
                <a:gd name="T14" fmla="*/ 363 w 496"/>
                <a:gd name="T15" fmla="*/ 49 h 189"/>
                <a:gd name="T16" fmla="*/ 362 w 496"/>
                <a:gd name="T17" fmla="*/ 46 h 189"/>
                <a:gd name="T18" fmla="*/ 362 w 496"/>
                <a:gd name="T19" fmla="*/ 46 h 189"/>
                <a:gd name="T20" fmla="*/ 362 w 496"/>
                <a:gd name="T21" fmla="*/ 46 h 189"/>
                <a:gd name="T22" fmla="*/ 350 w 496"/>
                <a:gd name="T23" fmla="*/ 28 h 189"/>
                <a:gd name="T24" fmla="*/ 335 w 496"/>
                <a:gd name="T25" fmla="*/ 14 h 189"/>
                <a:gd name="T26" fmla="*/ 296 w 496"/>
                <a:gd name="T27" fmla="*/ 1 h 189"/>
                <a:gd name="T28" fmla="*/ 255 w 496"/>
                <a:gd name="T29" fmla="*/ 9 h 189"/>
                <a:gd name="T30" fmla="*/ 223 w 496"/>
                <a:gd name="T31" fmla="*/ 36 h 189"/>
                <a:gd name="T32" fmla="*/ 214 w 496"/>
                <a:gd name="T33" fmla="*/ 55 h 189"/>
                <a:gd name="T34" fmla="*/ 210 w 496"/>
                <a:gd name="T35" fmla="*/ 73 h 189"/>
                <a:gd name="T36" fmla="*/ 178 w 496"/>
                <a:gd name="T37" fmla="*/ 63 h 189"/>
                <a:gd name="T38" fmla="*/ 159 w 496"/>
                <a:gd name="T39" fmla="*/ 64 h 189"/>
                <a:gd name="T40" fmla="*/ 123 w 496"/>
                <a:gd name="T41" fmla="*/ 81 h 189"/>
                <a:gd name="T42" fmla="*/ 99 w 496"/>
                <a:gd name="T43" fmla="*/ 131 h 189"/>
                <a:gd name="T44" fmla="*/ 98 w 496"/>
                <a:gd name="T45" fmla="*/ 132 h 189"/>
                <a:gd name="T46" fmla="*/ 97 w 496"/>
                <a:gd name="T47" fmla="*/ 133 h 189"/>
                <a:gd name="T48" fmla="*/ 97 w 496"/>
                <a:gd name="T49" fmla="*/ 133 h 189"/>
                <a:gd name="T50" fmla="*/ 2 w 496"/>
                <a:gd name="T51" fmla="*/ 180 h 189"/>
                <a:gd name="T52" fmla="*/ 0 w 496"/>
                <a:gd name="T53" fmla="*/ 189 h 189"/>
                <a:gd name="T54" fmla="*/ 488 w 496"/>
                <a:gd name="T5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6" h="189">
                  <a:moveTo>
                    <a:pt x="488" y="189"/>
                  </a:moveTo>
                  <a:cubicBezTo>
                    <a:pt x="491" y="182"/>
                    <a:pt x="493" y="174"/>
                    <a:pt x="493" y="165"/>
                  </a:cubicBezTo>
                  <a:cubicBezTo>
                    <a:pt x="496" y="124"/>
                    <a:pt x="463" y="79"/>
                    <a:pt x="419" y="79"/>
                  </a:cubicBezTo>
                  <a:cubicBezTo>
                    <a:pt x="401" y="79"/>
                    <a:pt x="384" y="84"/>
                    <a:pt x="370" y="92"/>
                  </a:cubicBezTo>
                  <a:cubicBezTo>
                    <a:pt x="370" y="91"/>
                    <a:pt x="370" y="89"/>
                    <a:pt x="370" y="87"/>
                  </a:cubicBezTo>
                  <a:cubicBezTo>
                    <a:pt x="370" y="86"/>
                    <a:pt x="370" y="84"/>
                    <a:pt x="370" y="83"/>
                  </a:cubicBezTo>
                  <a:cubicBezTo>
                    <a:pt x="371" y="78"/>
                    <a:pt x="370" y="72"/>
                    <a:pt x="369" y="67"/>
                  </a:cubicBezTo>
                  <a:cubicBezTo>
                    <a:pt x="368" y="61"/>
                    <a:pt x="366" y="55"/>
                    <a:pt x="363" y="49"/>
                  </a:cubicBezTo>
                  <a:cubicBezTo>
                    <a:pt x="363" y="48"/>
                    <a:pt x="363" y="47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0" y="41"/>
                    <a:pt x="357" y="37"/>
                    <a:pt x="350" y="28"/>
                  </a:cubicBezTo>
                  <a:cubicBezTo>
                    <a:pt x="346" y="22"/>
                    <a:pt x="340" y="18"/>
                    <a:pt x="335" y="14"/>
                  </a:cubicBezTo>
                  <a:cubicBezTo>
                    <a:pt x="323" y="6"/>
                    <a:pt x="310" y="2"/>
                    <a:pt x="296" y="1"/>
                  </a:cubicBezTo>
                  <a:cubicBezTo>
                    <a:pt x="281" y="0"/>
                    <a:pt x="268" y="2"/>
                    <a:pt x="255" y="9"/>
                  </a:cubicBezTo>
                  <a:cubicBezTo>
                    <a:pt x="242" y="15"/>
                    <a:pt x="231" y="24"/>
                    <a:pt x="223" y="36"/>
                  </a:cubicBezTo>
                  <a:cubicBezTo>
                    <a:pt x="220" y="43"/>
                    <a:pt x="217" y="49"/>
                    <a:pt x="214" y="55"/>
                  </a:cubicBezTo>
                  <a:cubicBezTo>
                    <a:pt x="212" y="61"/>
                    <a:pt x="211" y="67"/>
                    <a:pt x="210" y="73"/>
                  </a:cubicBezTo>
                  <a:cubicBezTo>
                    <a:pt x="200" y="67"/>
                    <a:pt x="189" y="64"/>
                    <a:pt x="178" y="63"/>
                  </a:cubicBezTo>
                  <a:cubicBezTo>
                    <a:pt x="171" y="63"/>
                    <a:pt x="165" y="64"/>
                    <a:pt x="159" y="64"/>
                  </a:cubicBezTo>
                  <a:cubicBezTo>
                    <a:pt x="145" y="67"/>
                    <a:pt x="133" y="72"/>
                    <a:pt x="123" y="81"/>
                  </a:cubicBezTo>
                  <a:cubicBezTo>
                    <a:pt x="109" y="94"/>
                    <a:pt x="100" y="112"/>
                    <a:pt x="99" y="131"/>
                  </a:cubicBezTo>
                  <a:cubicBezTo>
                    <a:pt x="98" y="131"/>
                    <a:pt x="98" y="132"/>
                    <a:pt x="98" y="132"/>
                  </a:cubicBezTo>
                  <a:cubicBezTo>
                    <a:pt x="92" y="131"/>
                    <a:pt x="86" y="130"/>
                    <a:pt x="97" y="133"/>
                  </a:cubicBezTo>
                  <a:cubicBezTo>
                    <a:pt x="97" y="133"/>
                    <a:pt x="97" y="133"/>
                    <a:pt x="97" y="133"/>
                  </a:cubicBezTo>
                  <a:cubicBezTo>
                    <a:pt x="59" y="125"/>
                    <a:pt x="17" y="137"/>
                    <a:pt x="2" y="180"/>
                  </a:cubicBezTo>
                  <a:cubicBezTo>
                    <a:pt x="1" y="183"/>
                    <a:pt x="0" y="186"/>
                    <a:pt x="0" y="189"/>
                  </a:cubicBezTo>
                  <a:lnTo>
                    <a:pt x="488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80"/>
            </a:p>
          </p:txBody>
        </p:sp>
        <p:grpSp>
          <p:nvGrpSpPr>
            <p:cNvPr id="4113" name="Group 17"/>
            <p:cNvGrpSpPr>
              <a:grpSpLocks/>
            </p:cNvGrpSpPr>
            <p:nvPr/>
          </p:nvGrpSpPr>
          <p:grpSpPr bwMode="auto">
            <a:xfrm flipV="1">
              <a:off x="4007198" y="3840684"/>
              <a:ext cx="183059" cy="178594"/>
              <a:chOff x="223" y="203"/>
              <a:chExt cx="213" cy="211"/>
            </a:xfrm>
          </p:grpSpPr>
          <p:sp>
            <p:nvSpPr>
              <p:cNvPr id="4114" name="Freeform 18"/>
              <p:cNvSpPr>
                <a:spLocks/>
              </p:cNvSpPr>
              <p:nvPr/>
            </p:nvSpPr>
            <p:spPr bwMode="auto">
              <a:xfrm>
                <a:off x="223" y="203"/>
                <a:ext cx="213" cy="211"/>
              </a:xfrm>
              <a:custGeom>
                <a:avLst/>
                <a:gdLst>
                  <a:gd name="T0" fmla="*/ 133 w 213"/>
                  <a:gd name="T1" fmla="*/ 0 h 211"/>
                  <a:gd name="T2" fmla="*/ 130 w 213"/>
                  <a:gd name="T3" fmla="*/ 90 h 211"/>
                  <a:gd name="T4" fmla="*/ 213 w 213"/>
                  <a:gd name="T5" fmla="*/ 130 h 211"/>
                  <a:gd name="T6" fmla="*/ 121 w 213"/>
                  <a:gd name="T7" fmla="*/ 130 h 211"/>
                  <a:gd name="T8" fmla="*/ 83 w 213"/>
                  <a:gd name="T9" fmla="*/ 211 h 211"/>
                  <a:gd name="T10" fmla="*/ 83 w 213"/>
                  <a:gd name="T11" fmla="*/ 121 h 211"/>
                  <a:gd name="T12" fmla="*/ 0 w 213"/>
                  <a:gd name="T13" fmla="*/ 81 h 211"/>
                  <a:gd name="T14" fmla="*/ 93 w 213"/>
                  <a:gd name="T15" fmla="*/ 81 h 211"/>
                  <a:gd name="T16" fmla="*/ 133 w 213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211">
                    <a:moveTo>
                      <a:pt x="133" y="0"/>
                    </a:moveTo>
                    <a:lnTo>
                      <a:pt x="130" y="90"/>
                    </a:lnTo>
                    <a:lnTo>
                      <a:pt x="213" y="130"/>
                    </a:lnTo>
                    <a:lnTo>
                      <a:pt x="121" y="130"/>
                    </a:lnTo>
                    <a:lnTo>
                      <a:pt x="83" y="211"/>
                    </a:lnTo>
                    <a:lnTo>
                      <a:pt x="83" y="121"/>
                    </a:lnTo>
                    <a:lnTo>
                      <a:pt x="0" y="81"/>
                    </a:lnTo>
                    <a:lnTo>
                      <a:pt x="93" y="81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  <p:sp>
            <p:nvSpPr>
              <p:cNvPr id="4115" name="Oval 19"/>
              <p:cNvSpPr>
                <a:spLocks noChangeArrowheads="1"/>
              </p:cNvSpPr>
              <p:nvPr/>
            </p:nvSpPr>
            <p:spPr bwMode="auto">
              <a:xfrm>
                <a:off x="259" y="239"/>
                <a:ext cx="142" cy="139"/>
              </a:xfrm>
              <a:prstGeom prst="ellipse">
                <a:avLst/>
              </a:prstGeom>
              <a:solidFill>
                <a:srgbClr val="FFFFFF">
                  <a:alpha val="17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</p:grpSp>
      </p:grpSp>
      <p:cxnSp>
        <p:nvCxnSpPr>
          <p:cNvPr id="20" name="直接连接符 19"/>
          <p:cNvCxnSpPr/>
          <p:nvPr/>
        </p:nvCxnSpPr>
        <p:spPr>
          <a:xfrm flipV="1">
            <a:off x="3947698" y="1950003"/>
            <a:ext cx="0" cy="158658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4257424" y="2428061"/>
            <a:ext cx="274728" cy="2747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23" name="TextBox 43"/>
          <p:cNvSpPr txBox="1"/>
          <p:nvPr/>
        </p:nvSpPr>
        <p:spPr>
          <a:xfrm>
            <a:off x="4634672" y="2282976"/>
            <a:ext cx="1305165" cy="564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jieba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8156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7D859-158A-491C-B6F5-E4968B0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jieba</a:t>
            </a:r>
            <a:r>
              <a:rPr lang="zh-CN" altLang="en-US"/>
              <a:t>库  </a:t>
            </a:r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98F51-C0C2-4262-9793-C6F236FE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jieba</a:t>
            </a:r>
            <a:r>
              <a:rPr lang="zh-CN" altLang="en-US" dirty="0"/>
              <a:t>库是最优秀的中文分词的第三方库</a:t>
            </a:r>
            <a:endParaRPr lang="en-US" altLang="zh-CN" dirty="0"/>
          </a:p>
          <a:p>
            <a:pPr lvl="1"/>
            <a:r>
              <a:rPr lang="zh-CN" altLang="en-US" dirty="0"/>
              <a:t>中文文本的单词之间没有分隔符，需要通过分词获得单个词语；</a:t>
            </a:r>
            <a:endParaRPr lang="en-US" altLang="zh-CN" dirty="0"/>
          </a:p>
          <a:p>
            <a:pPr lvl="1"/>
            <a:r>
              <a:rPr lang="en-US" altLang="zh-CN" dirty="0" err="1"/>
              <a:t>jieba</a:t>
            </a:r>
            <a:r>
              <a:rPr lang="zh-CN" altLang="en-US" dirty="0"/>
              <a:t>库是第三方库，需要额外安装（</a:t>
            </a:r>
            <a:r>
              <a:rPr lang="en-US" altLang="zh-CN" dirty="0"/>
              <a:t>pip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 err="1"/>
              <a:t>jieba</a:t>
            </a:r>
            <a:r>
              <a:rPr lang="zh-CN" altLang="en-US" dirty="0"/>
              <a:t>库提供了三种分词模式，最简单只需要掌握一个函数即可</a:t>
            </a:r>
          </a:p>
        </p:txBody>
      </p:sp>
    </p:spTree>
    <p:extLst>
      <p:ext uri="{BB962C8B-B14F-4D97-AF65-F5344CB8AC3E}">
        <p14:creationId xmlns:p14="http://schemas.microsoft.com/office/powerpoint/2010/main" val="1243404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7D859-158A-491C-B6F5-E4968B0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jieba</a:t>
            </a:r>
            <a:r>
              <a:rPr lang="zh-CN" altLang="en-US" dirty="0"/>
              <a:t>库  分词原理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98F51-C0C2-4262-9793-C6F236FE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jieba</a:t>
            </a:r>
            <a:r>
              <a:rPr lang="zh-CN" altLang="en-US" dirty="0"/>
              <a:t>库是最优秀的中文分词的第三方库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zh-CN" altLang="en-US" dirty="0">
                <a:solidFill>
                  <a:srgbClr val="C00000"/>
                </a:solidFill>
              </a:rPr>
              <a:t>一个中文词库</a:t>
            </a:r>
            <a:r>
              <a:rPr lang="zh-CN" altLang="en-US" dirty="0"/>
              <a:t>，确定</a:t>
            </a:r>
            <a:r>
              <a:rPr lang="zh-CN" altLang="en-US" dirty="0">
                <a:solidFill>
                  <a:srgbClr val="C00000"/>
                </a:solidFill>
              </a:rPr>
              <a:t>中文字符之间的关联概率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关联概率较大的字符组成一个词组，形成分词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除了系统定义的分词，用户也可以添加自定义的分词</a:t>
            </a:r>
          </a:p>
        </p:txBody>
      </p:sp>
    </p:spTree>
    <p:extLst>
      <p:ext uri="{BB962C8B-B14F-4D97-AF65-F5344CB8AC3E}">
        <p14:creationId xmlns:p14="http://schemas.microsoft.com/office/powerpoint/2010/main" val="618267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8">
            <a:extLst>
              <a:ext uri="{FF2B5EF4-FFF2-40B4-BE49-F238E27FC236}">
                <a16:creationId xmlns:a16="http://schemas.microsoft.com/office/drawing/2014/main" id="{11374821-7A2E-4B19-8E96-F135AA7BAEA0}"/>
              </a:ext>
            </a:extLst>
          </p:cNvPr>
          <p:cNvSpPr txBox="1">
            <a:spLocks/>
          </p:cNvSpPr>
          <p:nvPr/>
        </p:nvSpPr>
        <p:spPr>
          <a:xfrm>
            <a:off x="3200400" y="361950"/>
            <a:ext cx="27432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CN" sz="3200" kern="0" spc="-5" dirty="0" err="1">
                <a:solidFill>
                  <a:sysClr val="windowText" lastClr="000000"/>
                </a:solidFill>
              </a:rPr>
              <a:t>Jieba</a:t>
            </a:r>
            <a:r>
              <a:rPr lang="zh-CN" altLang="en-US" sz="3200" kern="0" spc="-5" dirty="0">
                <a:solidFill>
                  <a:sysClr val="windowText" lastClr="000000"/>
                </a:solidFill>
              </a:rPr>
              <a:t>库的安装</a:t>
            </a:r>
            <a:endParaRPr lang="zh-CN" altLang="en-US" sz="32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C3E2A-F726-44A2-A833-980E2213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2" y="1238426"/>
            <a:ext cx="8576516" cy="26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7D859-158A-491C-B6F5-E4968B0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jieba</a:t>
            </a:r>
            <a:r>
              <a:rPr lang="zh-CN" altLang="en-US" dirty="0"/>
              <a:t>分词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98F51-C0C2-4262-9793-C6F236FE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err="1"/>
              <a:t>jieba</a:t>
            </a:r>
            <a:r>
              <a:rPr lang="zh-CN" altLang="en-US" dirty="0"/>
              <a:t>库有</a:t>
            </a:r>
            <a:r>
              <a:rPr lang="en-US" altLang="zh-CN" dirty="0"/>
              <a:t>3</a:t>
            </a:r>
            <a:r>
              <a:rPr lang="zh-CN" altLang="en-US" dirty="0"/>
              <a:t>种分词模式，分别是：精确模式、全模式、搜索引擎模式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精确模式</a:t>
            </a:r>
            <a:r>
              <a:rPr lang="zh-CN" altLang="en-US" dirty="0"/>
              <a:t>：将文本精确切分开，不存在冗余单词</a:t>
            </a:r>
            <a:endParaRPr lang="en-US" altLang="zh-CN" dirty="0"/>
          </a:p>
          <a:p>
            <a:pPr lvl="1"/>
            <a:r>
              <a:rPr lang="zh-CN" altLang="en-US" dirty="0"/>
              <a:t>全模式：把文本所有可能出现的词语都扫描出来，有冗余</a:t>
            </a:r>
            <a:endParaRPr lang="en-US" altLang="zh-CN" dirty="0"/>
          </a:p>
          <a:p>
            <a:pPr lvl="1"/>
            <a:r>
              <a:rPr lang="zh-CN" altLang="en-US" dirty="0"/>
              <a:t>搜索引擎模式：在精确模式基础上，对长词进行再次切分，有冗余</a:t>
            </a:r>
          </a:p>
        </p:txBody>
      </p:sp>
    </p:spTree>
    <p:extLst>
      <p:ext uri="{BB962C8B-B14F-4D97-AF65-F5344CB8AC3E}">
        <p14:creationId xmlns:p14="http://schemas.microsoft.com/office/powerpoint/2010/main" val="535411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E16A63-A570-4F90-ACFB-4B70D368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4" y="114607"/>
            <a:ext cx="8980952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88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FAEC98-AAC4-4AF4-9D65-FB5CD845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4" y="214607"/>
            <a:ext cx="8780952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8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2201925"/>
            <a:ext cx="341680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1</a:t>
            </a:r>
            <a:r>
              <a:rPr lang="zh-CN" altLang="en-US" dirty="0"/>
              <a:t>、</a:t>
            </a:r>
            <a:r>
              <a:rPr dirty="0" err="1"/>
              <a:t>文件的类型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0E243D-4419-4080-86CC-F1FD73EA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" y="143178"/>
            <a:ext cx="901904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13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BD7D35-E3DE-4B4A-BB46-C077A648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8" y="233655"/>
            <a:ext cx="8809524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3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D24537-35F4-4CF6-B8C6-DB2C541A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" y="138416"/>
            <a:ext cx="9104762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0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0A71A6-DF27-4AFE-B1BB-81BB4CB2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7" y="143178"/>
            <a:ext cx="8961905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3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38C15E-7A71-4559-A579-A504D837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" y="152702"/>
            <a:ext cx="9019048" cy="4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01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BFF000-29E7-425D-9440-949B837E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8" y="119369"/>
            <a:ext cx="9057143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0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02425F-3DFB-402F-81C7-53BDABB6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128893"/>
            <a:ext cx="9000000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03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78D47B-5FD8-430E-BE27-4D326C52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6" y="219369"/>
            <a:ext cx="9066667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1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E129495-D123-4B0C-92F3-0CA255DF7BA7}"/>
              </a:ext>
            </a:extLst>
          </p:cNvPr>
          <p:cNvSpPr txBox="1"/>
          <p:nvPr/>
        </p:nvSpPr>
        <p:spPr>
          <a:xfrm>
            <a:off x="1066800" y="438150"/>
            <a:ext cx="5943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#CalHamletV1.py</a:t>
            </a:r>
          </a:p>
          <a:p>
            <a:r>
              <a:rPr lang="en-US" altLang="zh-CN" sz="1400" dirty="0"/>
              <a:t>def </a:t>
            </a:r>
            <a:r>
              <a:rPr lang="en-US" altLang="zh-CN" sz="1400" dirty="0" err="1"/>
              <a:t>getText</a:t>
            </a:r>
            <a:r>
              <a:rPr lang="en-US" altLang="zh-CN" sz="1400" dirty="0"/>
              <a:t>():</a:t>
            </a:r>
          </a:p>
          <a:p>
            <a:r>
              <a:rPr lang="en-US" altLang="zh-CN" sz="1400" dirty="0"/>
              <a:t>    txt = open("hamlet.txt", "r").read()</a:t>
            </a:r>
          </a:p>
          <a:p>
            <a:r>
              <a:rPr lang="en-US" altLang="zh-CN" sz="1400" dirty="0"/>
              <a:t>    txt = </a:t>
            </a:r>
            <a:r>
              <a:rPr lang="en-US" altLang="zh-CN" sz="1400" dirty="0" err="1"/>
              <a:t>txt.lower</a:t>
            </a:r>
            <a:r>
              <a:rPr lang="en-US" altLang="zh-CN" sz="1400" dirty="0"/>
              <a:t>()</a:t>
            </a:r>
          </a:p>
          <a:p>
            <a:r>
              <a:rPr lang="en-US" altLang="zh-CN" sz="1400" dirty="0"/>
              <a:t>    for </a:t>
            </a:r>
            <a:r>
              <a:rPr lang="en-US" altLang="zh-CN" sz="1400" dirty="0" err="1"/>
              <a:t>ch</a:t>
            </a:r>
            <a:r>
              <a:rPr lang="en-US" altLang="zh-CN" sz="1400" dirty="0"/>
              <a:t> in '!"#$%&amp;()*+,-./:;&lt;=&gt;?@[\\]^_‘{|}~':</a:t>
            </a:r>
          </a:p>
          <a:p>
            <a:r>
              <a:rPr lang="en-US" altLang="zh-CN" sz="1400" dirty="0"/>
              <a:t>        txt = </a:t>
            </a:r>
            <a:r>
              <a:rPr lang="en-US" altLang="zh-CN" sz="1400" dirty="0" err="1"/>
              <a:t>txt.replace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ch</a:t>
            </a:r>
            <a:r>
              <a:rPr lang="en-US" altLang="zh-CN" sz="1400" dirty="0"/>
              <a:t>, " ")   #</a:t>
            </a:r>
            <a:r>
              <a:rPr lang="zh-CN" altLang="en-US" sz="1400" dirty="0"/>
              <a:t>将文本中特殊字符替换为空格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return txt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hamletTxt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getText</a:t>
            </a:r>
            <a:r>
              <a:rPr lang="en-US" altLang="zh-CN" sz="1400" dirty="0"/>
              <a:t>()</a:t>
            </a:r>
          </a:p>
          <a:p>
            <a:r>
              <a:rPr lang="en-US" altLang="zh-CN" sz="1400" dirty="0"/>
              <a:t>words  = </a:t>
            </a:r>
            <a:r>
              <a:rPr lang="en-US" altLang="zh-CN" sz="1400" dirty="0" err="1"/>
              <a:t>hamletTxt.split</a:t>
            </a:r>
            <a:r>
              <a:rPr lang="en-US" altLang="zh-CN" sz="1400" dirty="0"/>
              <a:t>()</a:t>
            </a:r>
          </a:p>
          <a:p>
            <a:r>
              <a:rPr lang="en-US" altLang="zh-CN" sz="1400" dirty="0"/>
              <a:t>counts = {}</a:t>
            </a:r>
          </a:p>
          <a:p>
            <a:r>
              <a:rPr lang="en-US" altLang="zh-CN" sz="1400" dirty="0"/>
              <a:t>for word in words:			</a:t>
            </a:r>
          </a:p>
          <a:p>
            <a:r>
              <a:rPr lang="en-US" altLang="zh-CN" sz="1400" dirty="0"/>
              <a:t>    counts[word] = </a:t>
            </a:r>
            <a:r>
              <a:rPr lang="en-US" altLang="zh-CN" sz="1400" dirty="0" err="1"/>
              <a:t>counts.get</a:t>
            </a:r>
            <a:r>
              <a:rPr lang="en-US" altLang="zh-CN" sz="1400" dirty="0"/>
              <a:t>(word,0) + 1</a:t>
            </a:r>
          </a:p>
          <a:p>
            <a:r>
              <a:rPr lang="en-US" altLang="zh-CN" sz="1400" dirty="0"/>
              <a:t>items = list(</a:t>
            </a:r>
            <a:r>
              <a:rPr lang="en-US" altLang="zh-CN" sz="1400" dirty="0" err="1"/>
              <a:t>counts.items</a:t>
            </a:r>
            <a:r>
              <a:rPr lang="en-US" altLang="zh-CN" sz="1400" dirty="0"/>
              <a:t>())</a:t>
            </a:r>
          </a:p>
          <a:p>
            <a:r>
              <a:rPr lang="en-US" altLang="zh-CN" sz="1400" dirty="0" err="1"/>
              <a:t>items.sort</a:t>
            </a:r>
            <a:r>
              <a:rPr lang="en-US" altLang="zh-CN" sz="1400" dirty="0"/>
              <a:t>(key=lambda x:x[1], reverse=True) </a:t>
            </a:r>
          </a:p>
          <a:p>
            <a:r>
              <a:rPr lang="en-US" altLang="zh-CN" sz="1400" dirty="0"/>
              <a:t>for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in range(10):</a:t>
            </a:r>
          </a:p>
          <a:p>
            <a:r>
              <a:rPr lang="en-US" altLang="zh-CN" sz="1400" dirty="0"/>
              <a:t>    word, count = items[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</a:t>
            </a:r>
          </a:p>
          <a:p>
            <a:r>
              <a:rPr lang="en-US" altLang="zh-CN" sz="1400" dirty="0"/>
              <a:t>    print ("{0:&lt;10}{1:&gt;5}".format(word, count))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9682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ED398E-CB7B-4FD9-80E1-FBF53B42BE8A}"/>
              </a:ext>
            </a:extLst>
          </p:cNvPr>
          <p:cNvSpPr txBox="1"/>
          <p:nvPr/>
        </p:nvSpPr>
        <p:spPr>
          <a:xfrm>
            <a:off x="1828800" y="209550"/>
            <a:ext cx="457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#CalThreeKingdomsV1.py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jieba</a:t>
            </a:r>
            <a:endParaRPr lang="en-US" altLang="zh-CN" dirty="0"/>
          </a:p>
          <a:p>
            <a:r>
              <a:rPr lang="en-US" altLang="zh-CN" dirty="0"/>
              <a:t>txt = open("threekingdoms.txt", "r", encoding='utf-8').read()</a:t>
            </a:r>
          </a:p>
          <a:p>
            <a:r>
              <a:rPr lang="en-US" altLang="zh-CN" dirty="0"/>
              <a:t>words  = </a:t>
            </a:r>
            <a:r>
              <a:rPr lang="en-US" altLang="zh-CN" dirty="0" err="1"/>
              <a:t>jieba.lcut</a:t>
            </a:r>
            <a:r>
              <a:rPr lang="en-US" altLang="zh-CN" dirty="0"/>
              <a:t>(txt)</a:t>
            </a:r>
          </a:p>
          <a:p>
            <a:r>
              <a:rPr lang="en-US" altLang="zh-CN" dirty="0"/>
              <a:t>counts = {}</a:t>
            </a:r>
          </a:p>
          <a:p>
            <a:r>
              <a:rPr lang="en-US" altLang="zh-CN" dirty="0"/>
              <a:t>for word in words:</a:t>
            </a:r>
          </a:p>
          <a:p>
            <a:r>
              <a:rPr lang="en-US" altLang="zh-CN" dirty="0"/>
              <a:t>    if </a:t>
            </a:r>
            <a:r>
              <a:rPr lang="en-US" altLang="zh-CN" dirty="0" err="1"/>
              <a:t>len</a:t>
            </a:r>
            <a:r>
              <a:rPr lang="en-US" altLang="zh-CN" dirty="0"/>
              <a:t>(word) == 1:</a:t>
            </a:r>
          </a:p>
          <a:p>
            <a:r>
              <a:rPr lang="en-US" altLang="zh-CN" dirty="0"/>
              <a:t>        continue</a:t>
            </a:r>
          </a:p>
          <a:p>
            <a:r>
              <a:rPr lang="en-US" altLang="zh-CN" dirty="0"/>
              <a:t>    else:</a:t>
            </a:r>
          </a:p>
          <a:p>
            <a:r>
              <a:rPr lang="en-US" altLang="zh-CN" dirty="0"/>
              <a:t>        counts[word] = </a:t>
            </a:r>
            <a:r>
              <a:rPr lang="en-US" altLang="zh-CN" dirty="0" err="1"/>
              <a:t>counts.get</a:t>
            </a:r>
            <a:r>
              <a:rPr lang="en-US" altLang="zh-CN" dirty="0"/>
              <a:t>(word,0) + 1</a:t>
            </a:r>
          </a:p>
          <a:p>
            <a:r>
              <a:rPr lang="en-US" altLang="zh-CN" dirty="0"/>
              <a:t>items = list(</a:t>
            </a:r>
            <a:r>
              <a:rPr lang="en-US" altLang="zh-CN" dirty="0" err="1"/>
              <a:t>counts.items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items.sort</a:t>
            </a:r>
            <a:r>
              <a:rPr lang="en-US" altLang="zh-CN" dirty="0"/>
              <a:t>(key=lambda x:x[1], reverse=True) 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range(15):</a:t>
            </a:r>
          </a:p>
          <a:p>
            <a:r>
              <a:rPr lang="en-US" altLang="zh-CN" dirty="0"/>
              <a:t>    word, count = items[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    print ("{0:&lt;10}{1:&gt;5}".format(word, count))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F036D-77A6-4A3A-8D41-68F5C737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文件的理解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B064A-4879-40AF-896B-7331C3325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文件是数据（数据</a:t>
            </a:r>
            <a:r>
              <a:rPr lang="en-US" altLang="zh-CN" dirty="0"/>
              <a:t>+</a:t>
            </a:r>
            <a:r>
              <a:rPr lang="zh-CN" altLang="en-US" dirty="0"/>
              <a:t>程序）的抽象和集合</a:t>
            </a:r>
            <a:endParaRPr lang="en-US" altLang="zh-CN" dirty="0"/>
          </a:p>
          <a:p>
            <a:pPr lvl="1"/>
            <a:r>
              <a:rPr lang="zh-CN" altLang="en-US" dirty="0"/>
              <a:t>文件是存储在辅助存储器上的数据序列，本质上都是</a:t>
            </a:r>
            <a:r>
              <a:rPr lang="en-US" altLang="zh-CN" dirty="0"/>
              <a:t>0,1</a:t>
            </a:r>
            <a:r>
              <a:rPr lang="zh-CN" altLang="en-US" dirty="0"/>
              <a:t>代码；</a:t>
            </a:r>
            <a:endParaRPr lang="en-US" altLang="zh-CN" dirty="0"/>
          </a:p>
          <a:p>
            <a:pPr lvl="1"/>
            <a:r>
              <a:rPr lang="zh-CN" altLang="en-US" dirty="0"/>
              <a:t>文件根据表示形态不同（呈现不同类型的文件），分为</a:t>
            </a:r>
            <a:r>
              <a:rPr lang="zh-CN" altLang="en-US" dirty="0">
                <a:solidFill>
                  <a:srgbClr val="C00000"/>
                </a:solidFill>
              </a:rPr>
              <a:t>文本文件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二进制文件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文本文件</a:t>
            </a:r>
            <a:r>
              <a:rPr lang="zh-CN" altLang="en-US" dirty="0">
                <a:solidFill>
                  <a:schemeClr val="tx1"/>
                </a:solidFill>
              </a:rPr>
              <a:t>是指文件存放时，经过数据编码过程。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不同的编码格式，生成不同类型的文本文件。例如：</a:t>
            </a:r>
            <a:r>
              <a:rPr lang="en-US" altLang="zh-CN" dirty="0">
                <a:solidFill>
                  <a:schemeClr val="tx1"/>
                </a:solidFill>
              </a:rPr>
              <a:t>.txt</a:t>
            </a:r>
            <a:r>
              <a:rPr lang="zh-CN" altLang="en-US" dirty="0">
                <a:solidFill>
                  <a:schemeClr val="tx1"/>
                </a:solidFill>
              </a:rPr>
              <a:t>文件   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en-US" altLang="zh-CN" dirty="0" err="1">
                <a:solidFill>
                  <a:schemeClr val="tx1"/>
                </a:solidFill>
              </a:rPr>
              <a:t>py</a:t>
            </a:r>
            <a:r>
              <a:rPr lang="zh-CN" altLang="en-US" dirty="0">
                <a:solidFill>
                  <a:schemeClr val="tx1"/>
                </a:solidFill>
              </a:rPr>
              <a:t>文件  </a:t>
            </a:r>
            <a:r>
              <a:rPr lang="en-US" altLang="zh-CN" dirty="0">
                <a:solidFill>
                  <a:schemeClr val="tx1"/>
                </a:solidFill>
              </a:rPr>
              <a:t>.doc</a:t>
            </a:r>
            <a:r>
              <a:rPr lang="zh-CN" altLang="en-US" dirty="0">
                <a:solidFill>
                  <a:schemeClr val="tx1"/>
                </a:solidFill>
              </a:rPr>
              <a:t>文件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8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295C2B9-C3AC-4255-961B-6038BB038609}"/>
              </a:ext>
            </a:extLst>
          </p:cNvPr>
          <p:cNvSpPr txBox="1"/>
          <p:nvPr/>
        </p:nvSpPr>
        <p:spPr>
          <a:xfrm>
            <a:off x="1524000" y="240342"/>
            <a:ext cx="457200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#CalThreeKingdomsV2.py</a:t>
            </a:r>
          </a:p>
          <a:p>
            <a:r>
              <a:rPr lang="en-US" altLang="zh-CN" sz="1100" dirty="0"/>
              <a:t>import </a:t>
            </a:r>
            <a:r>
              <a:rPr lang="en-US" altLang="zh-CN" sz="1100" dirty="0" err="1"/>
              <a:t>jieba</a:t>
            </a:r>
            <a:endParaRPr lang="en-US" altLang="zh-CN" sz="1100" dirty="0"/>
          </a:p>
          <a:p>
            <a:r>
              <a:rPr lang="en-US" altLang="zh-CN" sz="1100" dirty="0"/>
              <a:t>excludes = {"</a:t>
            </a:r>
            <a:r>
              <a:rPr lang="zh-CN" altLang="en-US" sz="1100" dirty="0"/>
              <a:t>将军</a:t>
            </a:r>
            <a:r>
              <a:rPr lang="en-US" altLang="zh-CN" sz="1100" dirty="0"/>
              <a:t>","</a:t>
            </a:r>
            <a:r>
              <a:rPr lang="zh-CN" altLang="en-US" sz="1100" dirty="0"/>
              <a:t>却说</a:t>
            </a:r>
            <a:r>
              <a:rPr lang="en-US" altLang="zh-CN" sz="1100" dirty="0"/>
              <a:t>","</a:t>
            </a:r>
            <a:r>
              <a:rPr lang="zh-CN" altLang="en-US" sz="1100" dirty="0"/>
              <a:t>荆州</a:t>
            </a:r>
            <a:r>
              <a:rPr lang="en-US" altLang="zh-CN" sz="1100" dirty="0"/>
              <a:t>","</a:t>
            </a:r>
            <a:r>
              <a:rPr lang="zh-CN" altLang="en-US" sz="1100" dirty="0"/>
              <a:t>二人</a:t>
            </a:r>
            <a:r>
              <a:rPr lang="en-US" altLang="zh-CN" sz="1100" dirty="0"/>
              <a:t>","</a:t>
            </a:r>
            <a:r>
              <a:rPr lang="zh-CN" altLang="en-US" sz="1100" dirty="0"/>
              <a:t>不可</a:t>
            </a:r>
            <a:r>
              <a:rPr lang="en-US" altLang="zh-CN" sz="1100" dirty="0"/>
              <a:t>","</a:t>
            </a:r>
            <a:r>
              <a:rPr lang="zh-CN" altLang="en-US" sz="1100" dirty="0"/>
              <a:t>不能</a:t>
            </a:r>
            <a:r>
              <a:rPr lang="en-US" altLang="zh-CN" sz="1100" dirty="0"/>
              <a:t>","</a:t>
            </a:r>
            <a:r>
              <a:rPr lang="zh-CN" altLang="en-US" sz="1100" dirty="0"/>
              <a:t>如此</a:t>
            </a:r>
            <a:r>
              <a:rPr lang="en-US" altLang="zh-CN" sz="1100" dirty="0"/>
              <a:t>"}</a:t>
            </a:r>
          </a:p>
          <a:p>
            <a:r>
              <a:rPr lang="en-US" altLang="zh-CN" sz="1100" dirty="0"/>
              <a:t>txt = open("threekingdoms.txt", "r", encoding='utf-8').read()</a:t>
            </a:r>
          </a:p>
          <a:p>
            <a:r>
              <a:rPr lang="en-US" altLang="zh-CN" sz="1100" dirty="0"/>
              <a:t>words  = </a:t>
            </a:r>
            <a:r>
              <a:rPr lang="en-US" altLang="zh-CN" sz="1100" dirty="0" err="1"/>
              <a:t>jieba.lcut</a:t>
            </a:r>
            <a:r>
              <a:rPr lang="en-US" altLang="zh-CN" sz="1100" dirty="0"/>
              <a:t>(txt)</a:t>
            </a:r>
          </a:p>
          <a:p>
            <a:r>
              <a:rPr lang="en-US" altLang="zh-CN" sz="1100" dirty="0"/>
              <a:t>counts = {}</a:t>
            </a:r>
          </a:p>
          <a:p>
            <a:r>
              <a:rPr lang="en-US" altLang="zh-CN" sz="1100" dirty="0"/>
              <a:t>for word in words:</a:t>
            </a:r>
          </a:p>
          <a:p>
            <a:r>
              <a:rPr lang="en-US" altLang="zh-CN" sz="1100" dirty="0"/>
              <a:t>    if </a:t>
            </a:r>
            <a:r>
              <a:rPr lang="en-US" altLang="zh-CN" sz="1100" dirty="0" err="1"/>
              <a:t>len</a:t>
            </a:r>
            <a:r>
              <a:rPr lang="en-US" altLang="zh-CN" sz="1100" dirty="0"/>
              <a:t>(word) == 1:</a:t>
            </a:r>
          </a:p>
          <a:p>
            <a:r>
              <a:rPr lang="en-US" altLang="zh-CN" sz="1100" dirty="0"/>
              <a:t>        continue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elif</a:t>
            </a:r>
            <a:r>
              <a:rPr lang="en-US" altLang="zh-CN" sz="1100" dirty="0"/>
              <a:t> word == "</a:t>
            </a:r>
            <a:r>
              <a:rPr lang="zh-CN" altLang="en-US" sz="1100" dirty="0"/>
              <a:t>诸葛亮</a:t>
            </a:r>
            <a:r>
              <a:rPr lang="en-US" altLang="zh-CN" sz="1100" dirty="0"/>
              <a:t>" or word == "</a:t>
            </a:r>
            <a:r>
              <a:rPr lang="zh-CN" altLang="en-US" sz="1100" dirty="0"/>
              <a:t>孔明曰</a:t>
            </a:r>
            <a:r>
              <a:rPr lang="en-US" altLang="zh-CN" sz="1100" dirty="0"/>
              <a:t>":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rword</a:t>
            </a:r>
            <a:r>
              <a:rPr lang="en-US" altLang="zh-CN" sz="1100" dirty="0"/>
              <a:t> = "</a:t>
            </a:r>
            <a:r>
              <a:rPr lang="zh-CN" altLang="en-US" sz="1100" dirty="0"/>
              <a:t>孔明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elif</a:t>
            </a:r>
            <a:r>
              <a:rPr lang="en-US" altLang="zh-CN" sz="1100" dirty="0"/>
              <a:t> word == "</a:t>
            </a:r>
            <a:r>
              <a:rPr lang="zh-CN" altLang="en-US" sz="1100" dirty="0"/>
              <a:t>关公</a:t>
            </a:r>
            <a:r>
              <a:rPr lang="en-US" altLang="zh-CN" sz="1100" dirty="0"/>
              <a:t>" or word == "</a:t>
            </a:r>
            <a:r>
              <a:rPr lang="zh-CN" altLang="en-US" sz="1100" dirty="0"/>
              <a:t>云长</a:t>
            </a:r>
            <a:r>
              <a:rPr lang="en-US" altLang="zh-CN" sz="1100" dirty="0"/>
              <a:t>":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rword</a:t>
            </a:r>
            <a:r>
              <a:rPr lang="en-US" altLang="zh-CN" sz="1100" dirty="0"/>
              <a:t> = "</a:t>
            </a:r>
            <a:r>
              <a:rPr lang="zh-CN" altLang="en-US" sz="1100" dirty="0"/>
              <a:t>关羽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elif</a:t>
            </a:r>
            <a:r>
              <a:rPr lang="en-US" altLang="zh-CN" sz="1100" dirty="0"/>
              <a:t> word == "</a:t>
            </a:r>
            <a:r>
              <a:rPr lang="zh-CN" altLang="en-US" sz="1100" dirty="0"/>
              <a:t>玄德</a:t>
            </a:r>
            <a:r>
              <a:rPr lang="en-US" altLang="zh-CN" sz="1100" dirty="0"/>
              <a:t>" or word == "</a:t>
            </a:r>
            <a:r>
              <a:rPr lang="zh-CN" altLang="en-US" sz="1100" dirty="0"/>
              <a:t>玄德曰</a:t>
            </a:r>
            <a:r>
              <a:rPr lang="en-US" altLang="zh-CN" sz="1100" dirty="0"/>
              <a:t>":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rword</a:t>
            </a:r>
            <a:r>
              <a:rPr lang="en-US" altLang="zh-CN" sz="1100" dirty="0"/>
              <a:t> = "</a:t>
            </a:r>
            <a:r>
              <a:rPr lang="zh-CN" altLang="en-US" sz="1100" dirty="0"/>
              <a:t>刘备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elif</a:t>
            </a:r>
            <a:r>
              <a:rPr lang="en-US" altLang="zh-CN" sz="1100" dirty="0"/>
              <a:t> word == "</a:t>
            </a:r>
            <a:r>
              <a:rPr lang="zh-CN" altLang="en-US" sz="1100" dirty="0"/>
              <a:t>孟德</a:t>
            </a:r>
            <a:r>
              <a:rPr lang="en-US" altLang="zh-CN" sz="1100" dirty="0"/>
              <a:t>" or word == "</a:t>
            </a:r>
            <a:r>
              <a:rPr lang="zh-CN" altLang="en-US" sz="1100" dirty="0"/>
              <a:t>丞相</a:t>
            </a:r>
            <a:r>
              <a:rPr lang="en-US" altLang="zh-CN" sz="1100" dirty="0"/>
              <a:t>":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rword</a:t>
            </a:r>
            <a:r>
              <a:rPr lang="en-US" altLang="zh-CN" sz="1100" dirty="0"/>
              <a:t> = "</a:t>
            </a:r>
            <a:r>
              <a:rPr lang="zh-CN" altLang="en-US" sz="1100" dirty="0"/>
              <a:t>曹操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else: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rword</a:t>
            </a:r>
            <a:r>
              <a:rPr lang="en-US" altLang="zh-CN" sz="1100" dirty="0"/>
              <a:t> = word</a:t>
            </a:r>
          </a:p>
          <a:p>
            <a:r>
              <a:rPr lang="en-US" altLang="zh-CN" sz="1100" dirty="0"/>
              <a:t>    counts[</a:t>
            </a:r>
            <a:r>
              <a:rPr lang="en-US" altLang="zh-CN" sz="1100" dirty="0" err="1"/>
              <a:t>rword</a:t>
            </a:r>
            <a:r>
              <a:rPr lang="en-US" altLang="zh-CN" sz="1100" dirty="0"/>
              <a:t>] = </a:t>
            </a:r>
            <a:r>
              <a:rPr lang="en-US" altLang="zh-CN" sz="1100" dirty="0" err="1"/>
              <a:t>counts.get</a:t>
            </a:r>
            <a:r>
              <a:rPr lang="en-US" altLang="zh-CN" sz="1100" dirty="0"/>
              <a:t>(rword,0) + 1</a:t>
            </a:r>
          </a:p>
          <a:p>
            <a:r>
              <a:rPr lang="en-US" altLang="zh-CN" sz="1100" dirty="0"/>
              <a:t>for word in excludes:</a:t>
            </a:r>
          </a:p>
          <a:p>
            <a:r>
              <a:rPr lang="en-US" altLang="zh-CN" sz="1100" dirty="0"/>
              <a:t>    del counts[word]</a:t>
            </a:r>
          </a:p>
          <a:p>
            <a:r>
              <a:rPr lang="en-US" altLang="zh-CN" sz="1100" dirty="0"/>
              <a:t>items = list(</a:t>
            </a:r>
            <a:r>
              <a:rPr lang="en-US" altLang="zh-CN" sz="1100" dirty="0" err="1"/>
              <a:t>counts.items</a:t>
            </a:r>
            <a:r>
              <a:rPr lang="en-US" altLang="zh-CN" sz="1100" dirty="0"/>
              <a:t>())</a:t>
            </a:r>
          </a:p>
          <a:p>
            <a:r>
              <a:rPr lang="en-US" altLang="zh-CN" sz="1100" dirty="0" err="1"/>
              <a:t>items.sort</a:t>
            </a:r>
            <a:r>
              <a:rPr lang="en-US" altLang="zh-CN" sz="1100" dirty="0"/>
              <a:t>(key=lambda x:x[1], reverse=True) </a:t>
            </a:r>
          </a:p>
          <a:p>
            <a:r>
              <a:rPr lang="en-US" altLang="zh-CN" sz="1100" dirty="0"/>
              <a:t>for </a:t>
            </a:r>
            <a:r>
              <a:rPr lang="en-US" altLang="zh-CN" sz="1100" dirty="0" err="1"/>
              <a:t>i</a:t>
            </a:r>
            <a:r>
              <a:rPr lang="en-US" altLang="zh-CN" sz="1100" dirty="0"/>
              <a:t> in range(10):</a:t>
            </a:r>
          </a:p>
          <a:p>
            <a:r>
              <a:rPr lang="en-US" altLang="zh-CN" sz="1100" dirty="0"/>
              <a:t>    word, count = items[</a:t>
            </a:r>
            <a:r>
              <a:rPr lang="en-US" altLang="zh-CN" sz="1100" dirty="0" err="1"/>
              <a:t>i</a:t>
            </a:r>
            <a:r>
              <a:rPr lang="en-US" altLang="zh-CN" sz="1100" dirty="0"/>
              <a:t>]</a:t>
            </a:r>
          </a:p>
          <a:p>
            <a:r>
              <a:rPr lang="en-US" altLang="zh-CN" sz="1100" dirty="0"/>
              <a:t>    print ("{0:&lt;10}{1:&gt;5}".format(word, count))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06648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6525" y="1739107"/>
            <a:ext cx="1903413" cy="1698625"/>
            <a:chOff x="1977926" y="2445421"/>
            <a:chExt cx="2676674" cy="2388691"/>
          </a:xfrm>
        </p:grpSpPr>
        <p:sp>
          <p:nvSpPr>
            <p:cNvPr id="4101" name="Oval 5"/>
            <p:cNvSpPr>
              <a:spLocks noChangeArrowheads="1"/>
            </p:cNvSpPr>
            <p:nvPr/>
          </p:nvSpPr>
          <p:spPr bwMode="auto">
            <a:xfrm>
              <a:off x="2205633" y="2490069"/>
              <a:ext cx="2250281" cy="22502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80"/>
            </a:p>
          </p:txBody>
        </p:sp>
        <p:pic>
          <p:nvPicPr>
            <p:cNvPr id="4100" name="Picture 4" descr="1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6152" y="4289401"/>
              <a:ext cx="2509242" cy="54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2582913" y="3099518"/>
              <a:ext cx="1419820" cy="1038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4800" dirty="0">
                  <a:solidFill>
                    <a:schemeClr val="bg1"/>
                  </a:solidFill>
                </a:rPr>
                <a:t>03</a:t>
              </a:r>
            </a:p>
          </p:txBody>
        </p:sp>
        <p:pic>
          <p:nvPicPr>
            <p:cNvPr id="4107" name="Picture 11" descr="未标题-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588" y="2445421"/>
              <a:ext cx="669727" cy="745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Freeform 12"/>
            <p:cNvSpPr>
              <a:spLocks/>
            </p:cNvSpPr>
            <p:nvPr/>
          </p:nvSpPr>
          <p:spPr bwMode="auto">
            <a:xfrm>
              <a:off x="4074170" y="3255789"/>
              <a:ext cx="580430" cy="223242"/>
            </a:xfrm>
            <a:custGeom>
              <a:avLst/>
              <a:gdLst>
                <a:gd name="T0" fmla="*/ 488 w 496"/>
                <a:gd name="T1" fmla="*/ 189 h 189"/>
                <a:gd name="T2" fmla="*/ 493 w 496"/>
                <a:gd name="T3" fmla="*/ 165 h 189"/>
                <a:gd name="T4" fmla="*/ 419 w 496"/>
                <a:gd name="T5" fmla="*/ 79 h 189"/>
                <a:gd name="T6" fmla="*/ 370 w 496"/>
                <a:gd name="T7" fmla="*/ 92 h 189"/>
                <a:gd name="T8" fmla="*/ 370 w 496"/>
                <a:gd name="T9" fmla="*/ 87 h 189"/>
                <a:gd name="T10" fmla="*/ 370 w 496"/>
                <a:gd name="T11" fmla="*/ 83 h 189"/>
                <a:gd name="T12" fmla="*/ 369 w 496"/>
                <a:gd name="T13" fmla="*/ 67 h 189"/>
                <a:gd name="T14" fmla="*/ 363 w 496"/>
                <a:gd name="T15" fmla="*/ 49 h 189"/>
                <a:gd name="T16" fmla="*/ 362 w 496"/>
                <a:gd name="T17" fmla="*/ 46 h 189"/>
                <a:gd name="T18" fmla="*/ 362 w 496"/>
                <a:gd name="T19" fmla="*/ 46 h 189"/>
                <a:gd name="T20" fmla="*/ 362 w 496"/>
                <a:gd name="T21" fmla="*/ 46 h 189"/>
                <a:gd name="T22" fmla="*/ 350 w 496"/>
                <a:gd name="T23" fmla="*/ 28 h 189"/>
                <a:gd name="T24" fmla="*/ 335 w 496"/>
                <a:gd name="T25" fmla="*/ 14 h 189"/>
                <a:gd name="T26" fmla="*/ 296 w 496"/>
                <a:gd name="T27" fmla="*/ 1 h 189"/>
                <a:gd name="T28" fmla="*/ 255 w 496"/>
                <a:gd name="T29" fmla="*/ 9 h 189"/>
                <a:gd name="T30" fmla="*/ 223 w 496"/>
                <a:gd name="T31" fmla="*/ 36 h 189"/>
                <a:gd name="T32" fmla="*/ 214 w 496"/>
                <a:gd name="T33" fmla="*/ 55 h 189"/>
                <a:gd name="T34" fmla="*/ 210 w 496"/>
                <a:gd name="T35" fmla="*/ 73 h 189"/>
                <a:gd name="T36" fmla="*/ 178 w 496"/>
                <a:gd name="T37" fmla="*/ 63 h 189"/>
                <a:gd name="T38" fmla="*/ 159 w 496"/>
                <a:gd name="T39" fmla="*/ 64 h 189"/>
                <a:gd name="T40" fmla="*/ 123 w 496"/>
                <a:gd name="T41" fmla="*/ 81 h 189"/>
                <a:gd name="T42" fmla="*/ 99 w 496"/>
                <a:gd name="T43" fmla="*/ 131 h 189"/>
                <a:gd name="T44" fmla="*/ 98 w 496"/>
                <a:gd name="T45" fmla="*/ 132 h 189"/>
                <a:gd name="T46" fmla="*/ 97 w 496"/>
                <a:gd name="T47" fmla="*/ 133 h 189"/>
                <a:gd name="T48" fmla="*/ 97 w 496"/>
                <a:gd name="T49" fmla="*/ 133 h 189"/>
                <a:gd name="T50" fmla="*/ 2 w 496"/>
                <a:gd name="T51" fmla="*/ 180 h 189"/>
                <a:gd name="T52" fmla="*/ 0 w 496"/>
                <a:gd name="T53" fmla="*/ 189 h 189"/>
                <a:gd name="T54" fmla="*/ 488 w 496"/>
                <a:gd name="T5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6" h="189">
                  <a:moveTo>
                    <a:pt x="488" y="189"/>
                  </a:moveTo>
                  <a:cubicBezTo>
                    <a:pt x="491" y="182"/>
                    <a:pt x="493" y="174"/>
                    <a:pt x="493" y="165"/>
                  </a:cubicBezTo>
                  <a:cubicBezTo>
                    <a:pt x="496" y="124"/>
                    <a:pt x="463" y="79"/>
                    <a:pt x="419" y="79"/>
                  </a:cubicBezTo>
                  <a:cubicBezTo>
                    <a:pt x="401" y="79"/>
                    <a:pt x="384" y="84"/>
                    <a:pt x="370" y="92"/>
                  </a:cubicBezTo>
                  <a:cubicBezTo>
                    <a:pt x="370" y="91"/>
                    <a:pt x="370" y="89"/>
                    <a:pt x="370" y="87"/>
                  </a:cubicBezTo>
                  <a:cubicBezTo>
                    <a:pt x="370" y="86"/>
                    <a:pt x="370" y="84"/>
                    <a:pt x="370" y="83"/>
                  </a:cubicBezTo>
                  <a:cubicBezTo>
                    <a:pt x="371" y="78"/>
                    <a:pt x="370" y="72"/>
                    <a:pt x="369" y="67"/>
                  </a:cubicBezTo>
                  <a:cubicBezTo>
                    <a:pt x="368" y="61"/>
                    <a:pt x="366" y="55"/>
                    <a:pt x="363" y="49"/>
                  </a:cubicBezTo>
                  <a:cubicBezTo>
                    <a:pt x="363" y="48"/>
                    <a:pt x="363" y="47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0" y="41"/>
                    <a:pt x="357" y="37"/>
                    <a:pt x="350" y="28"/>
                  </a:cubicBezTo>
                  <a:cubicBezTo>
                    <a:pt x="346" y="22"/>
                    <a:pt x="340" y="18"/>
                    <a:pt x="335" y="14"/>
                  </a:cubicBezTo>
                  <a:cubicBezTo>
                    <a:pt x="323" y="6"/>
                    <a:pt x="310" y="2"/>
                    <a:pt x="296" y="1"/>
                  </a:cubicBezTo>
                  <a:cubicBezTo>
                    <a:pt x="281" y="0"/>
                    <a:pt x="268" y="2"/>
                    <a:pt x="255" y="9"/>
                  </a:cubicBezTo>
                  <a:cubicBezTo>
                    <a:pt x="242" y="15"/>
                    <a:pt x="231" y="24"/>
                    <a:pt x="223" y="36"/>
                  </a:cubicBezTo>
                  <a:cubicBezTo>
                    <a:pt x="220" y="43"/>
                    <a:pt x="217" y="49"/>
                    <a:pt x="214" y="55"/>
                  </a:cubicBezTo>
                  <a:cubicBezTo>
                    <a:pt x="212" y="61"/>
                    <a:pt x="211" y="67"/>
                    <a:pt x="210" y="73"/>
                  </a:cubicBezTo>
                  <a:cubicBezTo>
                    <a:pt x="200" y="67"/>
                    <a:pt x="189" y="64"/>
                    <a:pt x="178" y="63"/>
                  </a:cubicBezTo>
                  <a:cubicBezTo>
                    <a:pt x="171" y="63"/>
                    <a:pt x="165" y="64"/>
                    <a:pt x="159" y="64"/>
                  </a:cubicBezTo>
                  <a:cubicBezTo>
                    <a:pt x="145" y="67"/>
                    <a:pt x="133" y="72"/>
                    <a:pt x="123" y="81"/>
                  </a:cubicBezTo>
                  <a:cubicBezTo>
                    <a:pt x="109" y="94"/>
                    <a:pt x="100" y="112"/>
                    <a:pt x="99" y="131"/>
                  </a:cubicBezTo>
                  <a:cubicBezTo>
                    <a:pt x="98" y="131"/>
                    <a:pt x="98" y="132"/>
                    <a:pt x="98" y="132"/>
                  </a:cubicBezTo>
                  <a:cubicBezTo>
                    <a:pt x="92" y="131"/>
                    <a:pt x="86" y="130"/>
                    <a:pt x="97" y="133"/>
                  </a:cubicBezTo>
                  <a:cubicBezTo>
                    <a:pt x="97" y="133"/>
                    <a:pt x="97" y="133"/>
                    <a:pt x="97" y="133"/>
                  </a:cubicBezTo>
                  <a:cubicBezTo>
                    <a:pt x="59" y="125"/>
                    <a:pt x="17" y="137"/>
                    <a:pt x="2" y="180"/>
                  </a:cubicBezTo>
                  <a:cubicBezTo>
                    <a:pt x="1" y="183"/>
                    <a:pt x="0" y="186"/>
                    <a:pt x="0" y="189"/>
                  </a:cubicBezTo>
                  <a:lnTo>
                    <a:pt x="488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80"/>
            </a:p>
          </p:txBody>
        </p:sp>
        <p:grpSp>
          <p:nvGrpSpPr>
            <p:cNvPr id="4109" name="Group 13"/>
            <p:cNvGrpSpPr>
              <a:grpSpLocks/>
            </p:cNvGrpSpPr>
            <p:nvPr/>
          </p:nvGrpSpPr>
          <p:grpSpPr bwMode="auto">
            <a:xfrm>
              <a:off x="1977926" y="2632945"/>
              <a:ext cx="250031" cy="245566"/>
              <a:chOff x="223" y="203"/>
              <a:chExt cx="213" cy="211"/>
            </a:xfrm>
          </p:grpSpPr>
          <p:sp>
            <p:nvSpPr>
              <p:cNvPr id="4110" name="Freeform 14"/>
              <p:cNvSpPr>
                <a:spLocks/>
              </p:cNvSpPr>
              <p:nvPr/>
            </p:nvSpPr>
            <p:spPr bwMode="auto">
              <a:xfrm>
                <a:off x="223" y="203"/>
                <a:ext cx="213" cy="211"/>
              </a:xfrm>
              <a:custGeom>
                <a:avLst/>
                <a:gdLst>
                  <a:gd name="T0" fmla="*/ 133 w 213"/>
                  <a:gd name="T1" fmla="*/ 0 h 211"/>
                  <a:gd name="T2" fmla="*/ 130 w 213"/>
                  <a:gd name="T3" fmla="*/ 90 h 211"/>
                  <a:gd name="T4" fmla="*/ 213 w 213"/>
                  <a:gd name="T5" fmla="*/ 130 h 211"/>
                  <a:gd name="T6" fmla="*/ 121 w 213"/>
                  <a:gd name="T7" fmla="*/ 130 h 211"/>
                  <a:gd name="T8" fmla="*/ 83 w 213"/>
                  <a:gd name="T9" fmla="*/ 211 h 211"/>
                  <a:gd name="T10" fmla="*/ 83 w 213"/>
                  <a:gd name="T11" fmla="*/ 121 h 211"/>
                  <a:gd name="T12" fmla="*/ 0 w 213"/>
                  <a:gd name="T13" fmla="*/ 81 h 211"/>
                  <a:gd name="T14" fmla="*/ 93 w 213"/>
                  <a:gd name="T15" fmla="*/ 81 h 211"/>
                  <a:gd name="T16" fmla="*/ 133 w 213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211">
                    <a:moveTo>
                      <a:pt x="133" y="0"/>
                    </a:moveTo>
                    <a:lnTo>
                      <a:pt x="130" y="90"/>
                    </a:lnTo>
                    <a:lnTo>
                      <a:pt x="213" y="130"/>
                    </a:lnTo>
                    <a:lnTo>
                      <a:pt x="121" y="130"/>
                    </a:lnTo>
                    <a:lnTo>
                      <a:pt x="83" y="211"/>
                    </a:lnTo>
                    <a:lnTo>
                      <a:pt x="83" y="121"/>
                    </a:lnTo>
                    <a:lnTo>
                      <a:pt x="0" y="81"/>
                    </a:lnTo>
                    <a:lnTo>
                      <a:pt x="93" y="81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  <p:sp>
            <p:nvSpPr>
              <p:cNvPr id="4111" name="Oval 15"/>
              <p:cNvSpPr>
                <a:spLocks noChangeArrowheads="1"/>
              </p:cNvSpPr>
              <p:nvPr/>
            </p:nvSpPr>
            <p:spPr bwMode="auto">
              <a:xfrm>
                <a:off x="259" y="239"/>
                <a:ext cx="142" cy="139"/>
              </a:xfrm>
              <a:prstGeom prst="ellipse">
                <a:avLst/>
              </a:prstGeom>
              <a:solidFill>
                <a:srgbClr val="FFFFFF">
                  <a:alpha val="17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</p:grpSp>
        <p:sp>
          <p:nvSpPr>
            <p:cNvPr id="4112" name="Freeform 16"/>
            <p:cNvSpPr>
              <a:spLocks/>
            </p:cNvSpPr>
            <p:nvPr/>
          </p:nvSpPr>
          <p:spPr bwMode="auto">
            <a:xfrm>
              <a:off x="3024932" y="2824933"/>
              <a:ext cx="482203" cy="183059"/>
            </a:xfrm>
            <a:custGeom>
              <a:avLst/>
              <a:gdLst>
                <a:gd name="T0" fmla="*/ 488 w 496"/>
                <a:gd name="T1" fmla="*/ 189 h 189"/>
                <a:gd name="T2" fmla="*/ 493 w 496"/>
                <a:gd name="T3" fmla="*/ 165 h 189"/>
                <a:gd name="T4" fmla="*/ 419 w 496"/>
                <a:gd name="T5" fmla="*/ 79 h 189"/>
                <a:gd name="T6" fmla="*/ 370 w 496"/>
                <a:gd name="T7" fmla="*/ 92 h 189"/>
                <a:gd name="T8" fmla="*/ 370 w 496"/>
                <a:gd name="T9" fmla="*/ 87 h 189"/>
                <a:gd name="T10" fmla="*/ 370 w 496"/>
                <a:gd name="T11" fmla="*/ 83 h 189"/>
                <a:gd name="T12" fmla="*/ 369 w 496"/>
                <a:gd name="T13" fmla="*/ 67 h 189"/>
                <a:gd name="T14" fmla="*/ 363 w 496"/>
                <a:gd name="T15" fmla="*/ 49 h 189"/>
                <a:gd name="T16" fmla="*/ 362 w 496"/>
                <a:gd name="T17" fmla="*/ 46 h 189"/>
                <a:gd name="T18" fmla="*/ 362 w 496"/>
                <a:gd name="T19" fmla="*/ 46 h 189"/>
                <a:gd name="T20" fmla="*/ 362 w 496"/>
                <a:gd name="T21" fmla="*/ 46 h 189"/>
                <a:gd name="T22" fmla="*/ 350 w 496"/>
                <a:gd name="T23" fmla="*/ 28 h 189"/>
                <a:gd name="T24" fmla="*/ 335 w 496"/>
                <a:gd name="T25" fmla="*/ 14 h 189"/>
                <a:gd name="T26" fmla="*/ 296 w 496"/>
                <a:gd name="T27" fmla="*/ 1 h 189"/>
                <a:gd name="T28" fmla="*/ 255 w 496"/>
                <a:gd name="T29" fmla="*/ 9 h 189"/>
                <a:gd name="T30" fmla="*/ 223 w 496"/>
                <a:gd name="T31" fmla="*/ 36 h 189"/>
                <a:gd name="T32" fmla="*/ 214 w 496"/>
                <a:gd name="T33" fmla="*/ 55 h 189"/>
                <a:gd name="T34" fmla="*/ 210 w 496"/>
                <a:gd name="T35" fmla="*/ 73 h 189"/>
                <a:gd name="T36" fmla="*/ 178 w 496"/>
                <a:gd name="T37" fmla="*/ 63 h 189"/>
                <a:gd name="T38" fmla="*/ 159 w 496"/>
                <a:gd name="T39" fmla="*/ 64 h 189"/>
                <a:gd name="T40" fmla="*/ 123 w 496"/>
                <a:gd name="T41" fmla="*/ 81 h 189"/>
                <a:gd name="T42" fmla="*/ 99 w 496"/>
                <a:gd name="T43" fmla="*/ 131 h 189"/>
                <a:gd name="T44" fmla="*/ 98 w 496"/>
                <a:gd name="T45" fmla="*/ 132 h 189"/>
                <a:gd name="T46" fmla="*/ 97 w 496"/>
                <a:gd name="T47" fmla="*/ 133 h 189"/>
                <a:gd name="T48" fmla="*/ 97 w 496"/>
                <a:gd name="T49" fmla="*/ 133 h 189"/>
                <a:gd name="T50" fmla="*/ 2 w 496"/>
                <a:gd name="T51" fmla="*/ 180 h 189"/>
                <a:gd name="T52" fmla="*/ 0 w 496"/>
                <a:gd name="T53" fmla="*/ 189 h 189"/>
                <a:gd name="T54" fmla="*/ 488 w 496"/>
                <a:gd name="T5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6" h="189">
                  <a:moveTo>
                    <a:pt x="488" y="189"/>
                  </a:moveTo>
                  <a:cubicBezTo>
                    <a:pt x="491" y="182"/>
                    <a:pt x="493" y="174"/>
                    <a:pt x="493" y="165"/>
                  </a:cubicBezTo>
                  <a:cubicBezTo>
                    <a:pt x="496" y="124"/>
                    <a:pt x="463" y="79"/>
                    <a:pt x="419" y="79"/>
                  </a:cubicBezTo>
                  <a:cubicBezTo>
                    <a:pt x="401" y="79"/>
                    <a:pt x="384" y="84"/>
                    <a:pt x="370" y="92"/>
                  </a:cubicBezTo>
                  <a:cubicBezTo>
                    <a:pt x="370" y="91"/>
                    <a:pt x="370" y="89"/>
                    <a:pt x="370" y="87"/>
                  </a:cubicBezTo>
                  <a:cubicBezTo>
                    <a:pt x="370" y="86"/>
                    <a:pt x="370" y="84"/>
                    <a:pt x="370" y="83"/>
                  </a:cubicBezTo>
                  <a:cubicBezTo>
                    <a:pt x="371" y="78"/>
                    <a:pt x="370" y="72"/>
                    <a:pt x="369" y="67"/>
                  </a:cubicBezTo>
                  <a:cubicBezTo>
                    <a:pt x="368" y="61"/>
                    <a:pt x="366" y="55"/>
                    <a:pt x="363" y="49"/>
                  </a:cubicBezTo>
                  <a:cubicBezTo>
                    <a:pt x="363" y="48"/>
                    <a:pt x="363" y="47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0" y="41"/>
                    <a:pt x="357" y="37"/>
                    <a:pt x="350" y="28"/>
                  </a:cubicBezTo>
                  <a:cubicBezTo>
                    <a:pt x="346" y="22"/>
                    <a:pt x="340" y="18"/>
                    <a:pt x="335" y="14"/>
                  </a:cubicBezTo>
                  <a:cubicBezTo>
                    <a:pt x="323" y="6"/>
                    <a:pt x="310" y="2"/>
                    <a:pt x="296" y="1"/>
                  </a:cubicBezTo>
                  <a:cubicBezTo>
                    <a:pt x="281" y="0"/>
                    <a:pt x="268" y="2"/>
                    <a:pt x="255" y="9"/>
                  </a:cubicBezTo>
                  <a:cubicBezTo>
                    <a:pt x="242" y="15"/>
                    <a:pt x="231" y="24"/>
                    <a:pt x="223" y="36"/>
                  </a:cubicBezTo>
                  <a:cubicBezTo>
                    <a:pt x="220" y="43"/>
                    <a:pt x="217" y="49"/>
                    <a:pt x="214" y="55"/>
                  </a:cubicBezTo>
                  <a:cubicBezTo>
                    <a:pt x="212" y="61"/>
                    <a:pt x="211" y="67"/>
                    <a:pt x="210" y="73"/>
                  </a:cubicBezTo>
                  <a:cubicBezTo>
                    <a:pt x="200" y="67"/>
                    <a:pt x="189" y="64"/>
                    <a:pt x="178" y="63"/>
                  </a:cubicBezTo>
                  <a:cubicBezTo>
                    <a:pt x="171" y="63"/>
                    <a:pt x="165" y="64"/>
                    <a:pt x="159" y="64"/>
                  </a:cubicBezTo>
                  <a:cubicBezTo>
                    <a:pt x="145" y="67"/>
                    <a:pt x="133" y="72"/>
                    <a:pt x="123" y="81"/>
                  </a:cubicBezTo>
                  <a:cubicBezTo>
                    <a:pt x="109" y="94"/>
                    <a:pt x="100" y="112"/>
                    <a:pt x="99" y="131"/>
                  </a:cubicBezTo>
                  <a:cubicBezTo>
                    <a:pt x="98" y="131"/>
                    <a:pt x="98" y="132"/>
                    <a:pt x="98" y="132"/>
                  </a:cubicBezTo>
                  <a:cubicBezTo>
                    <a:pt x="92" y="131"/>
                    <a:pt x="86" y="130"/>
                    <a:pt x="97" y="133"/>
                  </a:cubicBezTo>
                  <a:cubicBezTo>
                    <a:pt x="97" y="133"/>
                    <a:pt x="97" y="133"/>
                    <a:pt x="97" y="133"/>
                  </a:cubicBezTo>
                  <a:cubicBezTo>
                    <a:pt x="59" y="125"/>
                    <a:pt x="17" y="137"/>
                    <a:pt x="2" y="180"/>
                  </a:cubicBezTo>
                  <a:cubicBezTo>
                    <a:pt x="1" y="183"/>
                    <a:pt x="0" y="186"/>
                    <a:pt x="0" y="189"/>
                  </a:cubicBezTo>
                  <a:lnTo>
                    <a:pt x="488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80"/>
            </a:p>
          </p:txBody>
        </p:sp>
        <p:grpSp>
          <p:nvGrpSpPr>
            <p:cNvPr id="4113" name="Group 17"/>
            <p:cNvGrpSpPr>
              <a:grpSpLocks/>
            </p:cNvGrpSpPr>
            <p:nvPr/>
          </p:nvGrpSpPr>
          <p:grpSpPr bwMode="auto">
            <a:xfrm flipV="1">
              <a:off x="4007198" y="3840684"/>
              <a:ext cx="183059" cy="178594"/>
              <a:chOff x="223" y="203"/>
              <a:chExt cx="213" cy="211"/>
            </a:xfrm>
          </p:grpSpPr>
          <p:sp>
            <p:nvSpPr>
              <p:cNvPr id="4114" name="Freeform 18"/>
              <p:cNvSpPr>
                <a:spLocks/>
              </p:cNvSpPr>
              <p:nvPr/>
            </p:nvSpPr>
            <p:spPr bwMode="auto">
              <a:xfrm>
                <a:off x="223" y="203"/>
                <a:ext cx="213" cy="211"/>
              </a:xfrm>
              <a:custGeom>
                <a:avLst/>
                <a:gdLst>
                  <a:gd name="T0" fmla="*/ 133 w 213"/>
                  <a:gd name="T1" fmla="*/ 0 h 211"/>
                  <a:gd name="T2" fmla="*/ 130 w 213"/>
                  <a:gd name="T3" fmla="*/ 90 h 211"/>
                  <a:gd name="T4" fmla="*/ 213 w 213"/>
                  <a:gd name="T5" fmla="*/ 130 h 211"/>
                  <a:gd name="T6" fmla="*/ 121 w 213"/>
                  <a:gd name="T7" fmla="*/ 130 h 211"/>
                  <a:gd name="T8" fmla="*/ 83 w 213"/>
                  <a:gd name="T9" fmla="*/ 211 h 211"/>
                  <a:gd name="T10" fmla="*/ 83 w 213"/>
                  <a:gd name="T11" fmla="*/ 121 h 211"/>
                  <a:gd name="T12" fmla="*/ 0 w 213"/>
                  <a:gd name="T13" fmla="*/ 81 h 211"/>
                  <a:gd name="T14" fmla="*/ 93 w 213"/>
                  <a:gd name="T15" fmla="*/ 81 h 211"/>
                  <a:gd name="T16" fmla="*/ 133 w 213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211">
                    <a:moveTo>
                      <a:pt x="133" y="0"/>
                    </a:moveTo>
                    <a:lnTo>
                      <a:pt x="130" y="90"/>
                    </a:lnTo>
                    <a:lnTo>
                      <a:pt x="213" y="130"/>
                    </a:lnTo>
                    <a:lnTo>
                      <a:pt x="121" y="130"/>
                    </a:lnTo>
                    <a:lnTo>
                      <a:pt x="83" y="211"/>
                    </a:lnTo>
                    <a:lnTo>
                      <a:pt x="83" y="121"/>
                    </a:lnTo>
                    <a:lnTo>
                      <a:pt x="0" y="81"/>
                    </a:lnTo>
                    <a:lnTo>
                      <a:pt x="93" y="81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  <p:sp>
            <p:nvSpPr>
              <p:cNvPr id="4115" name="Oval 19"/>
              <p:cNvSpPr>
                <a:spLocks noChangeArrowheads="1"/>
              </p:cNvSpPr>
              <p:nvPr/>
            </p:nvSpPr>
            <p:spPr bwMode="auto">
              <a:xfrm>
                <a:off x="259" y="239"/>
                <a:ext cx="142" cy="139"/>
              </a:xfrm>
              <a:prstGeom prst="ellipse">
                <a:avLst/>
              </a:prstGeom>
              <a:solidFill>
                <a:srgbClr val="FFFFFF">
                  <a:alpha val="17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80"/>
              </a:p>
            </p:txBody>
          </p:sp>
        </p:grpSp>
      </p:grpSp>
      <p:cxnSp>
        <p:nvCxnSpPr>
          <p:cNvPr id="20" name="直接连接符 19"/>
          <p:cNvCxnSpPr/>
          <p:nvPr/>
        </p:nvCxnSpPr>
        <p:spPr>
          <a:xfrm flipV="1">
            <a:off x="3947698" y="1950003"/>
            <a:ext cx="0" cy="158658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4257424" y="2428061"/>
            <a:ext cx="274728" cy="2747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23" name="TextBox 43"/>
          <p:cNvSpPr txBox="1"/>
          <p:nvPr/>
        </p:nvSpPr>
        <p:spPr>
          <a:xfrm>
            <a:off x="4634672" y="2282976"/>
            <a:ext cx="4134465" cy="1081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wordcloud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库</a:t>
            </a:r>
            <a:endParaRPr lang="en-US" altLang="zh-CN" sz="2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（用于词的可视化输出）</a:t>
            </a:r>
          </a:p>
        </p:txBody>
      </p:sp>
    </p:spTree>
    <p:extLst>
      <p:ext uri="{BB962C8B-B14F-4D97-AF65-F5344CB8AC3E}">
        <p14:creationId xmlns:p14="http://schemas.microsoft.com/office/powerpoint/2010/main" val="123204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D5B34-70FD-413E-B680-976944FA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wordcloud</a:t>
            </a:r>
            <a:r>
              <a:rPr lang="zh-CN" altLang="en-US" dirty="0"/>
              <a:t>库  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D1460-E604-4E1E-BA2D-D0FF008C7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wordcloud</a:t>
            </a:r>
            <a:r>
              <a:rPr lang="zh-CN" altLang="en-US" dirty="0"/>
              <a:t>库是最有效的词云展示的第三方库</a:t>
            </a:r>
            <a:endParaRPr lang="en-US" altLang="zh-CN" dirty="0"/>
          </a:p>
          <a:p>
            <a:pPr lvl="1"/>
            <a:r>
              <a:rPr lang="zh-CN" altLang="en-US" dirty="0"/>
              <a:t>词云以词语为基本单位，通过改变词语的颜色和大小更加直接和艺术的展示，是一种可视化的输出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DB7BAD-FE5F-4FC6-81F1-F67EBA30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94080"/>
            <a:ext cx="2971800" cy="19709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53F175-FBF8-4341-A847-A05E1BEA3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996468"/>
            <a:ext cx="2295200" cy="13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9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D5B34-70FD-413E-B680-976944FA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wordcloud</a:t>
            </a:r>
            <a:r>
              <a:rPr lang="zh-CN" altLang="en-US" dirty="0"/>
              <a:t>库  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D1460-E604-4E1E-BA2D-D0FF008C7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wordcloud</a:t>
            </a:r>
            <a:r>
              <a:rPr lang="zh-CN" altLang="en-US" dirty="0"/>
              <a:t>库是最有效的词云展示的第三方库</a:t>
            </a:r>
            <a:endParaRPr lang="en-US" altLang="zh-CN" dirty="0"/>
          </a:p>
          <a:p>
            <a:pPr lvl="1"/>
            <a:r>
              <a:rPr lang="zh-CN" altLang="en-US" dirty="0"/>
              <a:t>词云以词语为基本单位，通过改变词语的颜色和大小更加直接和艺术的展示，是一种可视化的输出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DB7BAD-FE5F-4FC6-81F1-F67EBA30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94080"/>
            <a:ext cx="2971800" cy="19709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53F175-FBF8-4341-A847-A05E1BEA3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996468"/>
            <a:ext cx="2295200" cy="13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28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9E8F7D-D0E7-47D0-8303-E3E9DC5D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" y="57150"/>
            <a:ext cx="8923809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25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6933D2-A5A2-4579-80D3-EAF4370B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2" y="186035"/>
            <a:ext cx="8838095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31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2B3F1A-B142-40ED-8225-43B822E9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76" y="190797"/>
            <a:ext cx="881904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93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B612F2-441E-42E2-A7DC-BE0975B1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" y="166988"/>
            <a:ext cx="9028571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14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6EEA3F-CE9D-469F-9A62-C15E9ADC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2" y="157464"/>
            <a:ext cx="9038095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66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7C9B70-F970-4C32-9E5D-02995EAA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7" y="166988"/>
            <a:ext cx="8961905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F036D-77A6-4A3A-8D41-68F5C737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文件的理解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B064A-4879-40AF-896B-7331C332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123950"/>
            <a:ext cx="7543800" cy="3184131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rgbClr val="C00000"/>
                </a:solidFill>
              </a:rPr>
              <a:t>二进制文件</a:t>
            </a:r>
            <a:r>
              <a:rPr lang="zh-CN" altLang="en-US" dirty="0">
                <a:solidFill>
                  <a:schemeClr val="tx1"/>
                </a:solidFill>
              </a:rPr>
              <a:t>是指文件存放时，直接由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组成，没有经过统一字符编码。例如：</a:t>
            </a:r>
            <a:r>
              <a:rPr lang="en-US" altLang="zh-CN" dirty="0">
                <a:solidFill>
                  <a:schemeClr val="tx1"/>
                </a:solidFill>
              </a:rPr>
              <a:t>.jpg</a:t>
            </a:r>
            <a:r>
              <a:rPr lang="zh-CN" altLang="en-US" dirty="0">
                <a:solidFill>
                  <a:schemeClr val="tx1"/>
                </a:solidFill>
              </a:rPr>
              <a:t>文件，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en-US" altLang="zh-CN" dirty="0" err="1">
                <a:solidFill>
                  <a:schemeClr val="tx1"/>
                </a:solidFill>
              </a:rPr>
              <a:t>png</a:t>
            </a:r>
            <a:r>
              <a:rPr lang="zh-CN" altLang="en-US" dirty="0">
                <a:solidFill>
                  <a:schemeClr val="tx1"/>
                </a:solidFill>
              </a:rPr>
              <a:t>文件、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en-US" altLang="zh-CN" dirty="0" err="1">
                <a:solidFill>
                  <a:schemeClr val="tx1"/>
                </a:solidFill>
              </a:rPr>
              <a:t>avi</a:t>
            </a:r>
            <a:r>
              <a:rPr lang="zh-CN" altLang="en-US" dirty="0">
                <a:solidFill>
                  <a:schemeClr val="tx1"/>
                </a:solidFill>
              </a:rPr>
              <a:t>文件</a:t>
            </a: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01DF94-1A7D-4325-B03C-5C98C2F1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50275"/>
            <a:ext cx="1761628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C20397-0F4F-460D-9086-8F3C56A7D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318" y="2450275"/>
            <a:ext cx="184929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14856E-9252-451A-8F34-2C05823C2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450275"/>
            <a:ext cx="1764671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C93B50-C507-4D6C-83D2-8D6BF1AE7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084" y="3002661"/>
            <a:ext cx="2351759" cy="6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8CF563-D42A-4CFB-9958-4F1D21617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4" y="190797"/>
            <a:ext cx="8980952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81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BD88E0-C06F-4E34-BC8C-7123B47B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" y="200321"/>
            <a:ext cx="9085714" cy="4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66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140BA1-2D99-4F51-92DC-2100B94C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" y="166988"/>
            <a:ext cx="9019048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03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BE70F4-DE8C-44AC-9E01-88C1BA4A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" y="186035"/>
            <a:ext cx="9123809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59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B97428C-EF38-48BD-8323-C74D32269EFB}"/>
              </a:ext>
            </a:extLst>
          </p:cNvPr>
          <p:cNvSpPr txBox="1"/>
          <p:nvPr/>
        </p:nvSpPr>
        <p:spPr>
          <a:xfrm>
            <a:off x="1219200" y="309592"/>
            <a:ext cx="5638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import jieba     #引用中文分词库</a:t>
            </a:r>
          </a:p>
          <a:p>
            <a:r>
              <a:rPr lang="zh-CN" altLang="en-US" dirty="0"/>
              <a:t>import wordcloud    #引用词云库</a:t>
            </a:r>
          </a:p>
          <a:p>
            <a:r>
              <a:rPr lang="zh-CN" altLang="en-US" dirty="0"/>
              <a:t>f = open(r"E:\教学类\山财大Python 程序设计\threekingdoms.txt", "r", encoding='utf-8')    #文件打开、读取、关闭</a:t>
            </a:r>
          </a:p>
          <a:p>
            <a:r>
              <a:rPr lang="zh-CN" altLang="en-US" dirty="0"/>
              <a:t>t  = f.read()</a:t>
            </a:r>
          </a:p>
          <a:p>
            <a:r>
              <a:rPr lang="zh-CN" altLang="en-US" dirty="0"/>
              <a:t>f.close()</a:t>
            </a:r>
          </a:p>
          <a:p>
            <a:r>
              <a:rPr lang="zh-CN" altLang="en-US" dirty="0"/>
              <a:t>ls = jieba.lcut(t)    #对文本分词处理</a:t>
            </a:r>
          </a:p>
          <a:p>
            <a:r>
              <a:rPr lang="zh-CN" altLang="en-US" dirty="0"/>
              <a:t>txt = " ".join(ls)      #形成用空格分隔词语的新字符串</a:t>
            </a:r>
          </a:p>
          <a:p>
            <a:r>
              <a:rPr lang="zh-CN" altLang="en-US" dirty="0"/>
              <a:t>w = wordcloud.WordCloud(font_path = "./font/simhei.ttf",width = 1000,\</a:t>
            </a:r>
          </a:p>
          <a:p>
            <a:r>
              <a:rPr lang="zh-CN" altLang="en-US" dirty="0"/>
              <a:t>                        height = 700,background_color = "white",\</a:t>
            </a:r>
          </a:p>
          <a:p>
            <a:r>
              <a:rPr lang="zh-CN" altLang="en-US" dirty="0"/>
              <a:t>                        max_words = 30)                #配置参数</a:t>
            </a:r>
          </a:p>
          <a:p>
            <a:r>
              <a:rPr lang="zh-CN" altLang="en-US" dirty="0"/>
              <a:t>w.generate(txt)       #加载文本</a:t>
            </a:r>
          </a:p>
          <a:p>
            <a:r>
              <a:rPr lang="zh-CN" altLang="en-US" dirty="0"/>
              <a:t>w.to_file(r"E:\教学类\山财大Python 程序设计\wordcloud.png")      #输出保存</a:t>
            </a:r>
          </a:p>
        </p:txBody>
      </p:sp>
    </p:spTree>
    <p:extLst>
      <p:ext uri="{BB962C8B-B14F-4D97-AF65-F5344CB8AC3E}">
        <p14:creationId xmlns:p14="http://schemas.microsoft.com/office/powerpoint/2010/main" val="2363961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83868" y="2085696"/>
            <a:ext cx="2322258" cy="6924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4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下课了</a:t>
            </a:r>
          </a:p>
        </p:txBody>
      </p:sp>
      <p:sp>
        <p:nvSpPr>
          <p:cNvPr id="3" name="object 9"/>
          <p:cNvSpPr/>
          <p:nvPr/>
        </p:nvSpPr>
        <p:spPr>
          <a:xfrm>
            <a:off x="5922150" y="1430304"/>
            <a:ext cx="1267587" cy="183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805" y="3017647"/>
            <a:ext cx="2134870" cy="1187450"/>
          </a:xfrm>
          <a:custGeom>
            <a:avLst/>
            <a:gdLst/>
            <a:ahLst/>
            <a:cxnLst/>
            <a:rect l="l" t="t" r="r" b="b"/>
            <a:pathLst>
              <a:path w="2134870" h="1187450">
                <a:moveTo>
                  <a:pt x="396722" y="614298"/>
                </a:moveTo>
                <a:lnTo>
                  <a:pt x="350582" y="615277"/>
                </a:lnTo>
                <a:lnTo>
                  <a:pt x="305354" y="620315"/>
                </a:lnTo>
                <a:lnTo>
                  <a:pt x="261032" y="629425"/>
                </a:lnTo>
                <a:lnTo>
                  <a:pt x="217614" y="642619"/>
                </a:lnTo>
                <a:lnTo>
                  <a:pt x="166751" y="663820"/>
                </a:lnTo>
                <a:lnTo>
                  <a:pt x="122456" y="689026"/>
                </a:lnTo>
                <a:lnTo>
                  <a:pt x="84732" y="718250"/>
                </a:lnTo>
                <a:lnTo>
                  <a:pt x="53577" y="751502"/>
                </a:lnTo>
                <a:lnTo>
                  <a:pt x="28994" y="788796"/>
                </a:lnTo>
                <a:lnTo>
                  <a:pt x="8686" y="837741"/>
                </a:lnTo>
                <a:lnTo>
                  <a:pt x="0" y="889134"/>
                </a:lnTo>
                <a:lnTo>
                  <a:pt x="2933" y="942978"/>
                </a:lnTo>
                <a:lnTo>
                  <a:pt x="17487" y="999274"/>
                </a:lnTo>
                <a:lnTo>
                  <a:pt x="49607" y="1065160"/>
                </a:lnTo>
                <a:lnTo>
                  <a:pt x="95529" y="1120444"/>
                </a:lnTo>
                <a:lnTo>
                  <a:pt x="129520" y="1147778"/>
                </a:lnTo>
                <a:lnTo>
                  <a:pt x="166329" y="1168058"/>
                </a:lnTo>
                <a:lnTo>
                  <a:pt x="205958" y="1181284"/>
                </a:lnTo>
                <a:lnTo>
                  <a:pt x="248406" y="1187454"/>
                </a:lnTo>
                <a:lnTo>
                  <a:pt x="293671" y="1186570"/>
                </a:lnTo>
                <a:lnTo>
                  <a:pt x="341756" y="1178631"/>
                </a:lnTo>
                <a:lnTo>
                  <a:pt x="392658" y="1163637"/>
                </a:lnTo>
                <a:lnTo>
                  <a:pt x="436400" y="1145272"/>
                </a:lnTo>
                <a:lnTo>
                  <a:pt x="476176" y="1122600"/>
                </a:lnTo>
                <a:lnTo>
                  <a:pt x="482034" y="1118185"/>
                </a:lnTo>
                <a:lnTo>
                  <a:pt x="338762" y="1118185"/>
                </a:lnTo>
                <a:lnTo>
                  <a:pt x="305975" y="1117213"/>
                </a:lnTo>
                <a:lnTo>
                  <a:pt x="234135" y="1092259"/>
                </a:lnTo>
                <a:lnTo>
                  <a:pt x="198012" y="1067033"/>
                </a:lnTo>
                <a:lnTo>
                  <a:pt x="167143" y="1034705"/>
                </a:lnTo>
                <a:lnTo>
                  <a:pt x="141529" y="995274"/>
                </a:lnTo>
                <a:lnTo>
                  <a:pt x="121170" y="948740"/>
                </a:lnTo>
                <a:lnTo>
                  <a:pt x="108649" y="903794"/>
                </a:lnTo>
                <a:lnTo>
                  <a:pt x="103890" y="861529"/>
                </a:lnTo>
                <a:lnTo>
                  <a:pt x="106892" y="821932"/>
                </a:lnTo>
                <a:lnTo>
                  <a:pt x="117652" y="784986"/>
                </a:lnTo>
                <a:lnTo>
                  <a:pt x="160916" y="724122"/>
                </a:lnTo>
                <a:lnTo>
                  <a:pt x="193039" y="701333"/>
                </a:lnTo>
                <a:lnTo>
                  <a:pt x="232156" y="683640"/>
                </a:lnTo>
                <a:lnTo>
                  <a:pt x="272201" y="672927"/>
                </a:lnTo>
                <a:lnTo>
                  <a:pt x="309568" y="670131"/>
                </a:lnTo>
                <a:lnTo>
                  <a:pt x="411350" y="670131"/>
                </a:lnTo>
                <a:lnTo>
                  <a:pt x="406648" y="645104"/>
                </a:lnTo>
                <a:lnTo>
                  <a:pt x="403072" y="617981"/>
                </a:lnTo>
                <a:lnTo>
                  <a:pt x="396722" y="614298"/>
                </a:lnTo>
                <a:close/>
              </a:path>
              <a:path w="2134870" h="1187450">
                <a:moveTo>
                  <a:pt x="535660" y="1017879"/>
                </a:moveTo>
                <a:lnTo>
                  <a:pt x="507536" y="1045611"/>
                </a:lnTo>
                <a:lnTo>
                  <a:pt x="445381" y="1087954"/>
                </a:lnTo>
                <a:lnTo>
                  <a:pt x="373879" y="1113302"/>
                </a:lnTo>
                <a:lnTo>
                  <a:pt x="338762" y="1118185"/>
                </a:lnTo>
                <a:lnTo>
                  <a:pt x="482034" y="1118185"/>
                </a:lnTo>
                <a:lnTo>
                  <a:pt x="511977" y="1095618"/>
                </a:lnTo>
                <a:lnTo>
                  <a:pt x="543788" y="1064323"/>
                </a:lnTo>
                <a:lnTo>
                  <a:pt x="547217" y="1022832"/>
                </a:lnTo>
                <a:lnTo>
                  <a:pt x="535660" y="1017879"/>
                </a:lnTo>
                <a:close/>
              </a:path>
              <a:path w="2134870" h="1187450">
                <a:moveTo>
                  <a:pt x="915263" y="430656"/>
                </a:moveTo>
                <a:lnTo>
                  <a:pt x="869138" y="431635"/>
                </a:lnTo>
                <a:lnTo>
                  <a:pt x="823918" y="436673"/>
                </a:lnTo>
                <a:lnTo>
                  <a:pt x="779603" y="445783"/>
                </a:lnTo>
                <a:lnTo>
                  <a:pt x="736193" y="458977"/>
                </a:lnTo>
                <a:lnTo>
                  <a:pt x="685368" y="480178"/>
                </a:lnTo>
                <a:lnTo>
                  <a:pt x="641096" y="505384"/>
                </a:lnTo>
                <a:lnTo>
                  <a:pt x="603377" y="534608"/>
                </a:lnTo>
                <a:lnTo>
                  <a:pt x="572211" y="567860"/>
                </a:lnTo>
                <a:lnTo>
                  <a:pt x="547598" y="605154"/>
                </a:lnTo>
                <a:lnTo>
                  <a:pt x="527308" y="654091"/>
                </a:lnTo>
                <a:lnTo>
                  <a:pt x="518626" y="705469"/>
                </a:lnTo>
                <a:lnTo>
                  <a:pt x="521541" y="759299"/>
                </a:lnTo>
                <a:lnTo>
                  <a:pt x="536041" y="815593"/>
                </a:lnTo>
                <a:lnTo>
                  <a:pt x="568236" y="881506"/>
                </a:lnTo>
                <a:lnTo>
                  <a:pt x="614146" y="936790"/>
                </a:lnTo>
                <a:lnTo>
                  <a:pt x="648149" y="964128"/>
                </a:lnTo>
                <a:lnTo>
                  <a:pt x="684956" y="984409"/>
                </a:lnTo>
                <a:lnTo>
                  <a:pt x="724571" y="997634"/>
                </a:lnTo>
                <a:lnTo>
                  <a:pt x="766998" y="1003804"/>
                </a:lnTo>
                <a:lnTo>
                  <a:pt x="812242" y="1002918"/>
                </a:lnTo>
                <a:lnTo>
                  <a:pt x="860308" y="994977"/>
                </a:lnTo>
                <a:lnTo>
                  <a:pt x="911199" y="979982"/>
                </a:lnTo>
                <a:lnTo>
                  <a:pt x="955012" y="961618"/>
                </a:lnTo>
                <a:lnTo>
                  <a:pt x="994813" y="938945"/>
                </a:lnTo>
                <a:lnTo>
                  <a:pt x="1000666" y="934531"/>
                </a:lnTo>
                <a:lnTo>
                  <a:pt x="857367" y="934531"/>
                </a:lnTo>
                <a:lnTo>
                  <a:pt x="824587" y="933558"/>
                </a:lnTo>
                <a:lnTo>
                  <a:pt x="752759" y="908614"/>
                </a:lnTo>
                <a:lnTo>
                  <a:pt x="716655" y="883396"/>
                </a:lnTo>
                <a:lnTo>
                  <a:pt x="685794" y="851067"/>
                </a:lnTo>
                <a:lnTo>
                  <a:pt x="660176" y="811621"/>
                </a:lnTo>
                <a:lnTo>
                  <a:pt x="639800" y="765047"/>
                </a:lnTo>
                <a:lnTo>
                  <a:pt x="627279" y="720091"/>
                </a:lnTo>
                <a:lnTo>
                  <a:pt x="622496" y="677814"/>
                </a:lnTo>
                <a:lnTo>
                  <a:pt x="625477" y="638228"/>
                </a:lnTo>
                <a:lnTo>
                  <a:pt x="636244" y="601344"/>
                </a:lnTo>
                <a:lnTo>
                  <a:pt x="679519" y="540432"/>
                </a:lnTo>
                <a:lnTo>
                  <a:pt x="711646" y="517673"/>
                </a:lnTo>
                <a:lnTo>
                  <a:pt x="750798" y="499998"/>
                </a:lnTo>
                <a:lnTo>
                  <a:pt x="790805" y="489283"/>
                </a:lnTo>
                <a:lnTo>
                  <a:pt x="828157" y="486473"/>
                </a:lnTo>
                <a:lnTo>
                  <a:pt x="929967" y="486473"/>
                </a:lnTo>
                <a:lnTo>
                  <a:pt x="925262" y="461462"/>
                </a:lnTo>
                <a:lnTo>
                  <a:pt x="921740" y="434339"/>
                </a:lnTo>
                <a:lnTo>
                  <a:pt x="915263" y="430656"/>
                </a:lnTo>
                <a:close/>
              </a:path>
              <a:path w="2134870" h="1187450">
                <a:moveTo>
                  <a:pt x="1054201" y="834262"/>
                </a:moveTo>
                <a:lnTo>
                  <a:pt x="1026130" y="861978"/>
                </a:lnTo>
                <a:lnTo>
                  <a:pt x="963940" y="904302"/>
                </a:lnTo>
                <a:lnTo>
                  <a:pt x="892457" y="929648"/>
                </a:lnTo>
                <a:lnTo>
                  <a:pt x="857367" y="934531"/>
                </a:lnTo>
                <a:lnTo>
                  <a:pt x="1000666" y="934531"/>
                </a:lnTo>
                <a:lnTo>
                  <a:pt x="1030589" y="911963"/>
                </a:lnTo>
                <a:lnTo>
                  <a:pt x="1062329" y="880668"/>
                </a:lnTo>
                <a:lnTo>
                  <a:pt x="1065885" y="839215"/>
                </a:lnTo>
                <a:lnTo>
                  <a:pt x="1054201" y="834262"/>
                </a:lnTo>
                <a:close/>
              </a:path>
              <a:path w="2134870" h="1187450">
                <a:moveTo>
                  <a:pt x="411350" y="670131"/>
                </a:moveTo>
                <a:lnTo>
                  <a:pt x="309568" y="670131"/>
                </a:lnTo>
                <a:lnTo>
                  <a:pt x="344259" y="675264"/>
                </a:lnTo>
                <a:lnTo>
                  <a:pt x="376275" y="688339"/>
                </a:lnTo>
                <a:lnTo>
                  <a:pt x="381038" y="697722"/>
                </a:lnTo>
                <a:lnTo>
                  <a:pt x="386753" y="710437"/>
                </a:lnTo>
                <a:lnTo>
                  <a:pt x="393420" y="726487"/>
                </a:lnTo>
                <a:lnTo>
                  <a:pt x="401040" y="745870"/>
                </a:lnTo>
                <a:lnTo>
                  <a:pt x="405866" y="748410"/>
                </a:lnTo>
                <a:lnTo>
                  <a:pt x="426567" y="741171"/>
                </a:lnTo>
                <a:lnTo>
                  <a:pt x="428472" y="736472"/>
                </a:lnTo>
                <a:lnTo>
                  <a:pt x="419324" y="704349"/>
                </a:lnTo>
                <a:lnTo>
                  <a:pt x="412057" y="673893"/>
                </a:lnTo>
                <a:lnTo>
                  <a:pt x="411350" y="670131"/>
                </a:lnTo>
                <a:close/>
              </a:path>
              <a:path w="2134870" h="1187450">
                <a:moveTo>
                  <a:pt x="929967" y="486473"/>
                </a:moveTo>
                <a:lnTo>
                  <a:pt x="828157" y="486473"/>
                </a:lnTo>
                <a:lnTo>
                  <a:pt x="862866" y="491569"/>
                </a:lnTo>
                <a:lnTo>
                  <a:pt x="894943" y="504570"/>
                </a:lnTo>
                <a:lnTo>
                  <a:pt x="899704" y="514026"/>
                </a:lnTo>
                <a:lnTo>
                  <a:pt x="905405" y="526780"/>
                </a:lnTo>
                <a:lnTo>
                  <a:pt x="912035" y="542843"/>
                </a:lnTo>
                <a:lnTo>
                  <a:pt x="919581" y="562228"/>
                </a:lnTo>
                <a:lnTo>
                  <a:pt x="924534" y="564768"/>
                </a:lnTo>
                <a:lnTo>
                  <a:pt x="945235" y="557529"/>
                </a:lnTo>
                <a:lnTo>
                  <a:pt x="947140" y="552830"/>
                </a:lnTo>
                <a:lnTo>
                  <a:pt x="937974" y="520707"/>
                </a:lnTo>
                <a:lnTo>
                  <a:pt x="930678" y="490251"/>
                </a:lnTo>
                <a:lnTo>
                  <a:pt x="929967" y="486473"/>
                </a:lnTo>
                <a:close/>
              </a:path>
              <a:path w="2134870" h="1187450">
                <a:moveTo>
                  <a:pt x="1326746" y="343407"/>
                </a:moveTo>
                <a:lnTo>
                  <a:pt x="1202156" y="343407"/>
                </a:lnTo>
                <a:lnTo>
                  <a:pt x="1207617" y="346328"/>
                </a:lnTo>
                <a:lnTo>
                  <a:pt x="1211173" y="352678"/>
                </a:lnTo>
                <a:lnTo>
                  <a:pt x="1228715" y="391366"/>
                </a:lnTo>
                <a:lnTo>
                  <a:pt x="1254353" y="459866"/>
                </a:lnTo>
                <a:lnTo>
                  <a:pt x="1317218" y="637666"/>
                </a:lnTo>
                <a:lnTo>
                  <a:pt x="1344015" y="716660"/>
                </a:lnTo>
                <a:lnTo>
                  <a:pt x="1356267" y="758880"/>
                </a:lnTo>
                <a:lnTo>
                  <a:pt x="1356715" y="764666"/>
                </a:lnTo>
                <a:lnTo>
                  <a:pt x="1355195" y="768431"/>
                </a:lnTo>
                <a:lnTo>
                  <a:pt x="1351222" y="774779"/>
                </a:lnTo>
                <a:lnTo>
                  <a:pt x="1344821" y="783722"/>
                </a:lnTo>
                <a:lnTo>
                  <a:pt x="1336014" y="795273"/>
                </a:lnTo>
                <a:lnTo>
                  <a:pt x="1335760" y="800099"/>
                </a:lnTo>
                <a:lnTo>
                  <a:pt x="1339189" y="809878"/>
                </a:lnTo>
                <a:lnTo>
                  <a:pt x="1343888" y="812164"/>
                </a:lnTo>
                <a:lnTo>
                  <a:pt x="1357124" y="806426"/>
                </a:lnTo>
                <a:lnTo>
                  <a:pt x="1373003" y="800068"/>
                </a:lnTo>
                <a:lnTo>
                  <a:pt x="1391501" y="793091"/>
                </a:lnTo>
                <a:lnTo>
                  <a:pt x="1412595" y="785494"/>
                </a:lnTo>
                <a:lnTo>
                  <a:pt x="1512703" y="752300"/>
                </a:lnTo>
                <a:lnTo>
                  <a:pt x="1531975" y="745616"/>
                </a:lnTo>
                <a:lnTo>
                  <a:pt x="1563074" y="732928"/>
                </a:lnTo>
                <a:lnTo>
                  <a:pt x="1577173" y="725296"/>
                </a:lnTo>
                <a:lnTo>
                  <a:pt x="1463141" y="725296"/>
                </a:lnTo>
                <a:lnTo>
                  <a:pt x="1458047" y="712819"/>
                </a:lnTo>
                <a:lnTo>
                  <a:pt x="1453060" y="700151"/>
                </a:lnTo>
                <a:lnTo>
                  <a:pt x="1448193" y="687292"/>
                </a:lnTo>
                <a:lnTo>
                  <a:pt x="1443456" y="674242"/>
                </a:lnTo>
                <a:lnTo>
                  <a:pt x="1386052" y="511936"/>
                </a:lnTo>
                <a:lnTo>
                  <a:pt x="1394581" y="508367"/>
                </a:lnTo>
                <a:lnTo>
                  <a:pt x="1402657" y="505094"/>
                </a:lnTo>
                <a:lnTo>
                  <a:pt x="1410305" y="502132"/>
                </a:lnTo>
                <a:lnTo>
                  <a:pt x="1417548" y="499490"/>
                </a:lnTo>
                <a:lnTo>
                  <a:pt x="1468219" y="488969"/>
                </a:lnTo>
                <a:lnTo>
                  <a:pt x="1654181" y="488969"/>
                </a:lnTo>
                <a:lnTo>
                  <a:pt x="1648697" y="478510"/>
                </a:lnTo>
                <a:lnTo>
                  <a:pt x="1642938" y="473328"/>
                </a:lnTo>
                <a:lnTo>
                  <a:pt x="1372336" y="473328"/>
                </a:lnTo>
                <a:lnTo>
                  <a:pt x="1338046" y="376554"/>
                </a:lnTo>
                <a:lnTo>
                  <a:pt x="1332494" y="360552"/>
                </a:lnTo>
                <a:lnTo>
                  <a:pt x="1326746" y="343407"/>
                </a:lnTo>
                <a:close/>
              </a:path>
              <a:path w="2134870" h="1187450">
                <a:moveTo>
                  <a:pt x="1654181" y="488969"/>
                </a:moveTo>
                <a:lnTo>
                  <a:pt x="1468219" y="488969"/>
                </a:lnTo>
                <a:lnTo>
                  <a:pt x="1509734" y="496474"/>
                </a:lnTo>
                <a:lnTo>
                  <a:pt x="1542082" y="522029"/>
                </a:lnTo>
                <a:lnTo>
                  <a:pt x="1565249" y="565657"/>
                </a:lnTo>
                <a:lnTo>
                  <a:pt x="1572419" y="590730"/>
                </a:lnTo>
                <a:lnTo>
                  <a:pt x="1575457" y="614124"/>
                </a:lnTo>
                <a:lnTo>
                  <a:pt x="1574375" y="635827"/>
                </a:lnTo>
                <a:lnTo>
                  <a:pt x="1559262" y="674516"/>
                </a:lnTo>
                <a:lnTo>
                  <a:pt x="1526842" y="703369"/>
                </a:lnTo>
                <a:lnTo>
                  <a:pt x="1481064" y="721010"/>
                </a:lnTo>
                <a:lnTo>
                  <a:pt x="1463141" y="725296"/>
                </a:lnTo>
                <a:lnTo>
                  <a:pt x="1577173" y="725296"/>
                </a:lnTo>
                <a:lnTo>
                  <a:pt x="1612985" y="701790"/>
                </a:lnTo>
                <a:lnTo>
                  <a:pt x="1659682" y="643475"/>
                </a:lnTo>
                <a:lnTo>
                  <a:pt x="1675136" y="602408"/>
                </a:lnTo>
                <a:lnTo>
                  <a:pt x="1678160" y="560175"/>
                </a:lnTo>
                <a:lnTo>
                  <a:pt x="1668754" y="516762"/>
                </a:lnTo>
                <a:lnTo>
                  <a:pt x="1654181" y="488969"/>
                </a:lnTo>
                <a:close/>
              </a:path>
              <a:path w="2134870" h="1187450">
                <a:moveTo>
                  <a:pt x="1847272" y="196214"/>
                </a:moveTo>
                <a:lnTo>
                  <a:pt x="1648307" y="196214"/>
                </a:lnTo>
                <a:lnTo>
                  <a:pt x="1652500" y="196976"/>
                </a:lnTo>
                <a:lnTo>
                  <a:pt x="1658610" y="199072"/>
                </a:lnTo>
                <a:lnTo>
                  <a:pt x="1702137" y="221698"/>
                </a:lnTo>
                <a:lnTo>
                  <a:pt x="1769729" y="270379"/>
                </a:lnTo>
                <a:lnTo>
                  <a:pt x="1811883" y="304672"/>
                </a:lnTo>
                <a:lnTo>
                  <a:pt x="1850694" y="337770"/>
                </a:lnTo>
                <a:lnTo>
                  <a:pt x="1879098" y="363331"/>
                </a:lnTo>
                <a:lnTo>
                  <a:pt x="1904593" y="391794"/>
                </a:lnTo>
                <a:lnTo>
                  <a:pt x="1919325" y="433196"/>
                </a:lnTo>
                <a:lnTo>
                  <a:pt x="1935111" y="478988"/>
                </a:lnTo>
                <a:lnTo>
                  <a:pt x="1952204" y="537281"/>
                </a:lnTo>
                <a:lnTo>
                  <a:pt x="1953488" y="549782"/>
                </a:lnTo>
                <a:lnTo>
                  <a:pt x="1952726" y="553719"/>
                </a:lnTo>
                <a:lnTo>
                  <a:pt x="1906117" y="578738"/>
                </a:lnTo>
                <a:lnTo>
                  <a:pt x="1903831" y="583437"/>
                </a:lnTo>
                <a:lnTo>
                  <a:pt x="1912340" y="607313"/>
                </a:lnTo>
                <a:lnTo>
                  <a:pt x="1916531" y="609345"/>
                </a:lnTo>
                <a:lnTo>
                  <a:pt x="1935317" y="601678"/>
                </a:lnTo>
                <a:lnTo>
                  <a:pt x="1959473" y="592391"/>
                </a:lnTo>
                <a:lnTo>
                  <a:pt x="2023846" y="568959"/>
                </a:lnTo>
                <a:lnTo>
                  <a:pt x="2087679" y="546973"/>
                </a:lnTo>
                <a:lnTo>
                  <a:pt x="2132558" y="532891"/>
                </a:lnTo>
                <a:lnTo>
                  <a:pt x="2134844" y="528065"/>
                </a:lnTo>
                <a:lnTo>
                  <a:pt x="2129668" y="513333"/>
                </a:lnTo>
                <a:lnTo>
                  <a:pt x="2073249" y="513333"/>
                </a:lnTo>
                <a:lnTo>
                  <a:pt x="2069820" y="512190"/>
                </a:lnTo>
                <a:lnTo>
                  <a:pt x="2049818" y="476916"/>
                </a:lnTo>
                <a:lnTo>
                  <a:pt x="2019909" y="397509"/>
                </a:lnTo>
                <a:lnTo>
                  <a:pt x="2004979" y="354647"/>
                </a:lnTo>
                <a:lnTo>
                  <a:pt x="2000432" y="322951"/>
                </a:lnTo>
                <a:lnTo>
                  <a:pt x="2002589" y="303101"/>
                </a:lnTo>
                <a:lnTo>
                  <a:pt x="2002830" y="301625"/>
                </a:lnTo>
                <a:lnTo>
                  <a:pt x="1957552" y="301625"/>
                </a:lnTo>
                <a:lnTo>
                  <a:pt x="1879066" y="225932"/>
                </a:lnTo>
                <a:lnTo>
                  <a:pt x="1847272" y="196214"/>
                </a:lnTo>
                <a:close/>
              </a:path>
              <a:path w="2134870" h="1187450">
                <a:moveTo>
                  <a:pt x="2121763" y="502284"/>
                </a:moveTo>
                <a:lnTo>
                  <a:pt x="2083490" y="512125"/>
                </a:lnTo>
                <a:lnTo>
                  <a:pt x="2073249" y="513333"/>
                </a:lnTo>
                <a:lnTo>
                  <a:pt x="2129668" y="513333"/>
                </a:lnTo>
                <a:lnTo>
                  <a:pt x="2126589" y="504570"/>
                </a:lnTo>
                <a:lnTo>
                  <a:pt x="2121763" y="502284"/>
                </a:lnTo>
                <a:close/>
              </a:path>
              <a:path w="2134870" h="1187450">
                <a:moveTo>
                  <a:pt x="1566751" y="281513"/>
                </a:moveTo>
                <a:lnTo>
                  <a:pt x="1396615" y="281513"/>
                </a:lnTo>
                <a:lnTo>
                  <a:pt x="1426962" y="287099"/>
                </a:lnTo>
                <a:lnTo>
                  <a:pt x="1450665" y="305948"/>
                </a:lnTo>
                <a:lnTo>
                  <a:pt x="1471668" y="351458"/>
                </a:lnTo>
                <a:lnTo>
                  <a:pt x="1474666" y="380238"/>
                </a:lnTo>
                <a:lnTo>
                  <a:pt x="1473936" y="392302"/>
                </a:lnTo>
                <a:lnTo>
                  <a:pt x="1453870" y="433752"/>
                </a:lnTo>
                <a:lnTo>
                  <a:pt x="1404848" y="462533"/>
                </a:lnTo>
                <a:lnTo>
                  <a:pt x="1372336" y="473328"/>
                </a:lnTo>
                <a:lnTo>
                  <a:pt x="1642938" y="473328"/>
                </a:lnTo>
                <a:lnTo>
                  <a:pt x="1620069" y="452755"/>
                </a:lnTo>
                <a:lnTo>
                  <a:pt x="1613655" y="450469"/>
                </a:lnTo>
                <a:lnTo>
                  <a:pt x="1482699" y="450469"/>
                </a:lnTo>
                <a:lnTo>
                  <a:pt x="1494941" y="442398"/>
                </a:lnTo>
                <a:lnTo>
                  <a:pt x="1527784" y="417448"/>
                </a:lnTo>
                <a:lnTo>
                  <a:pt x="1558137" y="380238"/>
                </a:lnTo>
                <a:lnTo>
                  <a:pt x="1574028" y="332501"/>
                </a:lnTo>
                <a:lnTo>
                  <a:pt x="1573639" y="311038"/>
                </a:lnTo>
                <a:lnTo>
                  <a:pt x="1573554" y="307975"/>
                </a:lnTo>
                <a:lnTo>
                  <a:pt x="1567535" y="283336"/>
                </a:lnTo>
                <a:lnTo>
                  <a:pt x="1566751" y="281513"/>
                </a:lnTo>
                <a:close/>
              </a:path>
              <a:path w="2134870" h="1187450">
                <a:moveTo>
                  <a:pt x="1537076" y="438734"/>
                </a:moveTo>
                <a:lnTo>
                  <a:pt x="1482699" y="450469"/>
                </a:lnTo>
                <a:lnTo>
                  <a:pt x="1613655" y="450469"/>
                </a:lnTo>
                <a:lnTo>
                  <a:pt x="1582865" y="439496"/>
                </a:lnTo>
                <a:lnTo>
                  <a:pt x="1537076" y="438734"/>
                </a:lnTo>
                <a:close/>
              </a:path>
              <a:path w="2134870" h="1187450">
                <a:moveTo>
                  <a:pt x="1473142" y="218424"/>
                </a:moveTo>
                <a:lnTo>
                  <a:pt x="1433880" y="222914"/>
                </a:lnTo>
                <a:lnTo>
                  <a:pt x="1388211" y="235965"/>
                </a:lnTo>
                <a:lnTo>
                  <a:pt x="1316609" y="263790"/>
                </a:lnTo>
                <a:lnTo>
                  <a:pt x="1295549" y="271843"/>
                </a:lnTo>
                <a:lnTo>
                  <a:pt x="1214390" y="300928"/>
                </a:lnTo>
                <a:lnTo>
                  <a:pt x="1160339" y="318887"/>
                </a:lnTo>
                <a:lnTo>
                  <a:pt x="1141577" y="324484"/>
                </a:lnTo>
                <a:lnTo>
                  <a:pt x="1139291" y="328929"/>
                </a:lnTo>
                <a:lnTo>
                  <a:pt x="1147673" y="352678"/>
                </a:lnTo>
                <a:lnTo>
                  <a:pt x="1152499" y="354964"/>
                </a:lnTo>
                <a:lnTo>
                  <a:pt x="1168785" y="350345"/>
                </a:lnTo>
                <a:lnTo>
                  <a:pt x="1181249" y="346963"/>
                </a:lnTo>
                <a:lnTo>
                  <a:pt x="1189879" y="344820"/>
                </a:lnTo>
                <a:lnTo>
                  <a:pt x="1194663" y="343915"/>
                </a:lnTo>
                <a:lnTo>
                  <a:pt x="1202156" y="343407"/>
                </a:lnTo>
                <a:lnTo>
                  <a:pt x="1326746" y="343407"/>
                </a:lnTo>
                <a:lnTo>
                  <a:pt x="1321151" y="326263"/>
                </a:lnTo>
                <a:lnTo>
                  <a:pt x="1346871" y="293866"/>
                </a:lnTo>
                <a:lnTo>
                  <a:pt x="1396615" y="281513"/>
                </a:lnTo>
                <a:lnTo>
                  <a:pt x="1566751" y="281513"/>
                </a:lnTo>
                <a:lnTo>
                  <a:pt x="1561324" y="268884"/>
                </a:lnTo>
                <a:lnTo>
                  <a:pt x="1553375" y="256016"/>
                </a:lnTo>
                <a:lnTo>
                  <a:pt x="1543711" y="244742"/>
                </a:lnTo>
                <a:lnTo>
                  <a:pt x="1532356" y="235076"/>
                </a:lnTo>
                <a:lnTo>
                  <a:pt x="1505976" y="222482"/>
                </a:lnTo>
                <a:lnTo>
                  <a:pt x="1473142" y="218424"/>
                </a:lnTo>
                <a:close/>
              </a:path>
              <a:path w="2134870" h="1187450">
                <a:moveTo>
                  <a:pt x="2060295" y="0"/>
                </a:moveTo>
                <a:lnTo>
                  <a:pt x="2009114" y="18033"/>
                </a:lnTo>
                <a:lnTo>
                  <a:pt x="2007380" y="29487"/>
                </a:lnTo>
                <a:lnTo>
                  <a:pt x="2003272" y="56133"/>
                </a:lnTo>
                <a:lnTo>
                  <a:pt x="1989048" y="139700"/>
                </a:lnTo>
                <a:lnTo>
                  <a:pt x="1978260" y="196976"/>
                </a:lnTo>
                <a:lnTo>
                  <a:pt x="1969084" y="244744"/>
                </a:lnTo>
                <a:lnTo>
                  <a:pt x="1957552" y="301625"/>
                </a:lnTo>
                <a:lnTo>
                  <a:pt x="2002830" y="301625"/>
                </a:lnTo>
                <a:lnTo>
                  <a:pt x="2013559" y="242315"/>
                </a:lnTo>
                <a:lnTo>
                  <a:pt x="2024503" y="190713"/>
                </a:lnTo>
                <a:lnTo>
                  <a:pt x="2035551" y="142128"/>
                </a:lnTo>
                <a:lnTo>
                  <a:pt x="2046715" y="96560"/>
                </a:lnTo>
                <a:lnTo>
                  <a:pt x="2058007" y="54010"/>
                </a:lnTo>
                <a:lnTo>
                  <a:pt x="2069439" y="14477"/>
                </a:lnTo>
                <a:lnTo>
                  <a:pt x="2065121" y="2158"/>
                </a:lnTo>
                <a:lnTo>
                  <a:pt x="2060295" y="0"/>
                </a:lnTo>
                <a:close/>
              </a:path>
              <a:path w="2134870" h="1187450">
                <a:moveTo>
                  <a:pt x="1712442" y="113283"/>
                </a:moveTo>
                <a:lnTo>
                  <a:pt x="1697964" y="123051"/>
                </a:lnTo>
                <a:lnTo>
                  <a:pt x="1676247" y="136747"/>
                </a:lnTo>
                <a:lnTo>
                  <a:pt x="1647291" y="154396"/>
                </a:lnTo>
                <a:lnTo>
                  <a:pt x="1611096" y="176021"/>
                </a:lnTo>
                <a:lnTo>
                  <a:pt x="1608937" y="181101"/>
                </a:lnTo>
                <a:lnTo>
                  <a:pt x="1615922" y="200786"/>
                </a:lnTo>
                <a:lnTo>
                  <a:pt x="1621129" y="203200"/>
                </a:lnTo>
                <a:lnTo>
                  <a:pt x="1630608" y="200036"/>
                </a:lnTo>
                <a:lnTo>
                  <a:pt x="1638290" y="197802"/>
                </a:lnTo>
                <a:lnTo>
                  <a:pt x="1644186" y="196520"/>
                </a:lnTo>
                <a:lnTo>
                  <a:pt x="1648307" y="196214"/>
                </a:lnTo>
                <a:lnTo>
                  <a:pt x="1847272" y="196214"/>
                </a:lnTo>
                <a:lnTo>
                  <a:pt x="1839041" y="188521"/>
                </a:lnTo>
                <a:lnTo>
                  <a:pt x="1804708" y="159146"/>
                </a:lnTo>
                <a:lnTo>
                  <a:pt x="1753209" y="124459"/>
                </a:lnTo>
                <a:lnTo>
                  <a:pt x="1722991" y="114833"/>
                </a:lnTo>
                <a:lnTo>
                  <a:pt x="1712442" y="113283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229" y="3213607"/>
            <a:ext cx="196469" cy="15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17" y="2566161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51677" y="369443"/>
                </a:moveTo>
                <a:lnTo>
                  <a:pt x="62992" y="369443"/>
                </a:lnTo>
                <a:lnTo>
                  <a:pt x="68453" y="372363"/>
                </a:lnTo>
                <a:lnTo>
                  <a:pt x="72008" y="378713"/>
                </a:lnTo>
                <a:lnTo>
                  <a:pt x="89534" y="417306"/>
                </a:lnTo>
                <a:lnTo>
                  <a:pt x="115061" y="485901"/>
                </a:lnTo>
                <a:lnTo>
                  <a:pt x="180847" y="671321"/>
                </a:lnTo>
                <a:lnTo>
                  <a:pt x="194040" y="709568"/>
                </a:lnTo>
                <a:lnTo>
                  <a:pt x="210994" y="764726"/>
                </a:lnTo>
                <a:lnTo>
                  <a:pt x="215899" y="788924"/>
                </a:lnTo>
                <a:lnTo>
                  <a:pt x="213486" y="794638"/>
                </a:lnTo>
                <a:lnTo>
                  <a:pt x="167640" y="816990"/>
                </a:lnTo>
                <a:lnTo>
                  <a:pt x="165354" y="821689"/>
                </a:lnTo>
                <a:lnTo>
                  <a:pt x="173735" y="845565"/>
                </a:lnTo>
                <a:lnTo>
                  <a:pt x="178434" y="847470"/>
                </a:lnTo>
                <a:lnTo>
                  <a:pt x="198387" y="839346"/>
                </a:lnTo>
                <a:lnTo>
                  <a:pt x="218424" y="831532"/>
                </a:lnTo>
                <a:lnTo>
                  <a:pt x="258698" y="816737"/>
                </a:lnTo>
                <a:lnTo>
                  <a:pt x="294989" y="804433"/>
                </a:lnTo>
                <a:lnTo>
                  <a:pt x="334518" y="792226"/>
                </a:lnTo>
                <a:lnTo>
                  <a:pt x="336931" y="787781"/>
                </a:lnTo>
                <a:lnTo>
                  <a:pt x="331771" y="773302"/>
                </a:lnTo>
                <a:lnTo>
                  <a:pt x="273938" y="773302"/>
                </a:lnTo>
                <a:lnTo>
                  <a:pt x="268478" y="770382"/>
                </a:lnTo>
                <a:lnTo>
                  <a:pt x="247395" y="725328"/>
                </a:lnTo>
                <a:lnTo>
                  <a:pt x="221869" y="656844"/>
                </a:lnTo>
                <a:lnTo>
                  <a:pt x="140588" y="427481"/>
                </a:lnTo>
                <a:lnTo>
                  <a:pt x="346028" y="427481"/>
                </a:lnTo>
                <a:lnTo>
                  <a:pt x="343503" y="425973"/>
                </a:lnTo>
                <a:lnTo>
                  <a:pt x="301589" y="400484"/>
                </a:lnTo>
                <a:lnTo>
                  <a:pt x="260734" y="375166"/>
                </a:lnTo>
                <a:lnTo>
                  <a:pt x="251677" y="369443"/>
                </a:lnTo>
                <a:close/>
              </a:path>
              <a:path w="1216660" h="847725">
                <a:moveTo>
                  <a:pt x="323722" y="761745"/>
                </a:moveTo>
                <a:lnTo>
                  <a:pt x="286218" y="771836"/>
                </a:lnTo>
                <a:lnTo>
                  <a:pt x="273938" y="773302"/>
                </a:lnTo>
                <a:lnTo>
                  <a:pt x="331771" y="773302"/>
                </a:lnTo>
                <a:lnTo>
                  <a:pt x="328421" y="763905"/>
                </a:lnTo>
                <a:lnTo>
                  <a:pt x="323722" y="761745"/>
                </a:lnTo>
                <a:close/>
              </a:path>
              <a:path w="1216660" h="847725">
                <a:moveTo>
                  <a:pt x="346028" y="427481"/>
                </a:moveTo>
                <a:lnTo>
                  <a:pt x="140588" y="427481"/>
                </a:lnTo>
                <a:lnTo>
                  <a:pt x="318637" y="535534"/>
                </a:lnTo>
                <a:lnTo>
                  <a:pt x="501557" y="644115"/>
                </a:lnTo>
                <a:lnTo>
                  <a:pt x="569683" y="683168"/>
                </a:lnTo>
                <a:lnTo>
                  <a:pt x="597916" y="698881"/>
                </a:lnTo>
                <a:lnTo>
                  <a:pt x="624395" y="693753"/>
                </a:lnTo>
                <a:lnTo>
                  <a:pt x="661161" y="687196"/>
                </a:lnTo>
                <a:lnTo>
                  <a:pt x="664591" y="682370"/>
                </a:lnTo>
                <a:lnTo>
                  <a:pt x="651758" y="652365"/>
                </a:lnTo>
                <a:lnTo>
                  <a:pt x="634603" y="608441"/>
                </a:lnTo>
                <a:lnTo>
                  <a:pt x="615148" y="556006"/>
                </a:lnTo>
                <a:lnTo>
                  <a:pt x="568959" y="556006"/>
                </a:lnTo>
                <a:lnTo>
                  <a:pt x="475599" y="503472"/>
                </a:lnTo>
                <a:lnTo>
                  <a:pt x="386476" y="451634"/>
                </a:lnTo>
                <a:lnTo>
                  <a:pt x="346028" y="427481"/>
                </a:lnTo>
                <a:close/>
              </a:path>
              <a:path w="1216660" h="847725">
                <a:moveTo>
                  <a:pt x="504904" y="234442"/>
                </a:moveTo>
                <a:lnTo>
                  <a:pt x="444245" y="234442"/>
                </a:lnTo>
                <a:lnTo>
                  <a:pt x="449706" y="237362"/>
                </a:lnTo>
                <a:lnTo>
                  <a:pt x="453262" y="243712"/>
                </a:lnTo>
                <a:lnTo>
                  <a:pt x="470789" y="282305"/>
                </a:lnTo>
                <a:lnTo>
                  <a:pt x="496316" y="350900"/>
                </a:lnTo>
                <a:lnTo>
                  <a:pt x="568959" y="556006"/>
                </a:lnTo>
                <a:lnTo>
                  <a:pt x="615148" y="556006"/>
                </a:lnTo>
                <a:lnTo>
                  <a:pt x="587374" y="478789"/>
                </a:lnTo>
                <a:lnTo>
                  <a:pt x="536956" y="336423"/>
                </a:lnTo>
                <a:lnTo>
                  <a:pt x="523763" y="298229"/>
                </a:lnTo>
                <a:lnTo>
                  <a:pt x="506809" y="243036"/>
                </a:lnTo>
                <a:lnTo>
                  <a:pt x="504904" y="234442"/>
                </a:lnTo>
                <a:close/>
              </a:path>
              <a:path w="1216660" h="847725">
                <a:moveTo>
                  <a:pt x="144525" y="300227"/>
                </a:moveTo>
                <a:lnTo>
                  <a:pt x="89269" y="321927"/>
                </a:lnTo>
                <a:lnTo>
                  <a:pt x="51311" y="335357"/>
                </a:lnTo>
                <a:lnTo>
                  <a:pt x="2412" y="350519"/>
                </a:lnTo>
                <a:lnTo>
                  <a:pt x="0" y="354838"/>
                </a:lnTo>
                <a:lnTo>
                  <a:pt x="8508" y="378713"/>
                </a:lnTo>
                <a:lnTo>
                  <a:pt x="13207" y="381000"/>
                </a:lnTo>
                <a:lnTo>
                  <a:pt x="29567" y="376380"/>
                </a:lnTo>
                <a:lnTo>
                  <a:pt x="42068" y="372998"/>
                </a:lnTo>
                <a:lnTo>
                  <a:pt x="50712" y="370855"/>
                </a:lnTo>
                <a:lnTo>
                  <a:pt x="55498" y="369950"/>
                </a:lnTo>
                <a:lnTo>
                  <a:pt x="62992" y="369443"/>
                </a:lnTo>
                <a:lnTo>
                  <a:pt x="251677" y="369443"/>
                </a:lnTo>
                <a:lnTo>
                  <a:pt x="220939" y="350018"/>
                </a:lnTo>
                <a:lnTo>
                  <a:pt x="182203" y="325038"/>
                </a:lnTo>
                <a:lnTo>
                  <a:pt x="144525" y="300227"/>
                </a:lnTo>
                <a:close/>
              </a:path>
              <a:path w="1216660" h="847725">
                <a:moveTo>
                  <a:pt x="539749" y="160274"/>
                </a:moveTo>
                <a:lnTo>
                  <a:pt x="501904" y="175418"/>
                </a:lnTo>
                <a:lnTo>
                  <a:pt x="459105" y="191135"/>
                </a:lnTo>
                <a:lnTo>
                  <a:pt x="422529" y="203517"/>
                </a:lnTo>
                <a:lnTo>
                  <a:pt x="383667" y="215519"/>
                </a:lnTo>
                <a:lnTo>
                  <a:pt x="381254" y="219837"/>
                </a:lnTo>
                <a:lnTo>
                  <a:pt x="389762" y="243712"/>
                </a:lnTo>
                <a:lnTo>
                  <a:pt x="394461" y="245999"/>
                </a:lnTo>
                <a:lnTo>
                  <a:pt x="410821" y="241379"/>
                </a:lnTo>
                <a:lnTo>
                  <a:pt x="423322" y="237997"/>
                </a:lnTo>
                <a:lnTo>
                  <a:pt x="431966" y="235854"/>
                </a:lnTo>
                <a:lnTo>
                  <a:pt x="436753" y="234950"/>
                </a:lnTo>
                <a:lnTo>
                  <a:pt x="444245" y="234442"/>
                </a:lnTo>
                <a:lnTo>
                  <a:pt x="504904" y="234442"/>
                </a:lnTo>
                <a:lnTo>
                  <a:pt x="503046" y="226060"/>
                </a:lnTo>
                <a:lnTo>
                  <a:pt x="534541" y="197520"/>
                </a:lnTo>
                <a:lnTo>
                  <a:pt x="550163" y="190881"/>
                </a:lnTo>
                <a:lnTo>
                  <a:pt x="552831" y="185927"/>
                </a:lnTo>
                <a:lnTo>
                  <a:pt x="544321" y="162179"/>
                </a:lnTo>
                <a:lnTo>
                  <a:pt x="539749" y="160274"/>
                </a:lnTo>
                <a:close/>
              </a:path>
              <a:path w="1216660" h="847725">
                <a:moveTo>
                  <a:pt x="1065657" y="0"/>
                </a:moveTo>
                <a:lnTo>
                  <a:pt x="1019532" y="978"/>
                </a:lnTo>
                <a:lnTo>
                  <a:pt x="974312" y="6016"/>
                </a:lnTo>
                <a:lnTo>
                  <a:pt x="929997" y="15126"/>
                </a:lnTo>
                <a:lnTo>
                  <a:pt x="886586" y="28320"/>
                </a:lnTo>
                <a:lnTo>
                  <a:pt x="835699" y="49521"/>
                </a:lnTo>
                <a:lnTo>
                  <a:pt x="791389" y="74727"/>
                </a:lnTo>
                <a:lnTo>
                  <a:pt x="753651" y="103951"/>
                </a:lnTo>
                <a:lnTo>
                  <a:pt x="722478" y="137203"/>
                </a:lnTo>
                <a:lnTo>
                  <a:pt x="697865" y="174498"/>
                </a:lnTo>
                <a:lnTo>
                  <a:pt x="677576" y="223434"/>
                </a:lnTo>
                <a:lnTo>
                  <a:pt x="668908" y="274812"/>
                </a:lnTo>
                <a:lnTo>
                  <a:pt x="671861" y="328642"/>
                </a:lnTo>
                <a:lnTo>
                  <a:pt x="686434" y="384937"/>
                </a:lnTo>
                <a:lnTo>
                  <a:pt x="718518" y="450850"/>
                </a:lnTo>
                <a:lnTo>
                  <a:pt x="764412" y="506094"/>
                </a:lnTo>
                <a:lnTo>
                  <a:pt x="798423" y="533432"/>
                </a:lnTo>
                <a:lnTo>
                  <a:pt x="835247" y="553721"/>
                </a:lnTo>
                <a:lnTo>
                  <a:pt x="874887" y="566957"/>
                </a:lnTo>
                <a:lnTo>
                  <a:pt x="917341" y="573134"/>
                </a:lnTo>
                <a:lnTo>
                  <a:pt x="962610" y="572249"/>
                </a:lnTo>
                <a:lnTo>
                  <a:pt x="1010694" y="564298"/>
                </a:lnTo>
                <a:lnTo>
                  <a:pt x="1061593" y="549275"/>
                </a:lnTo>
                <a:lnTo>
                  <a:pt x="1105334" y="530935"/>
                </a:lnTo>
                <a:lnTo>
                  <a:pt x="1145111" y="508285"/>
                </a:lnTo>
                <a:lnTo>
                  <a:pt x="1150924" y="503904"/>
                </a:lnTo>
                <a:lnTo>
                  <a:pt x="1007713" y="503904"/>
                </a:lnTo>
                <a:lnTo>
                  <a:pt x="974927" y="502923"/>
                </a:lnTo>
                <a:lnTo>
                  <a:pt x="903090" y="477955"/>
                </a:lnTo>
                <a:lnTo>
                  <a:pt x="866949" y="452741"/>
                </a:lnTo>
                <a:lnTo>
                  <a:pt x="836069" y="420413"/>
                </a:lnTo>
                <a:lnTo>
                  <a:pt x="810443" y="380965"/>
                </a:lnTo>
                <a:lnTo>
                  <a:pt x="790067" y="334390"/>
                </a:lnTo>
                <a:lnTo>
                  <a:pt x="777565" y="289452"/>
                </a:lnTo>
                <a:lnTo>
                  <a:pt x="772826" y="247205"/>
                </a:lnTo>
                <a:lnTo>
                  <a:pt x="775850" y="207625"/>
                </a:lnTo>
                <a:lnTo>
                  <a:pt x="786637" y="170687"/>
                </a:lnTo>
                <a:lnTo>
                  <a:pt x="829849" y="109823"/>
                </a:lnTo>
                <a:lnTo>
                  <a:pt x="861968" y="87034"/>
                </a:lnTo>
                <a:lnTo>
                  <a:pt x="901065" y="69342"/>
                </a:lnTo>
                <a:lnTo>
                  <a:pt x="941143" y="58626"/>
                </a:lnTo>
                <a:lnTo>
                  <a:pt x="978519" y="55816"/>
                </a:lnTo>
                <a:lnTo>
                  <a:pt x="1080233" y="55816"/>
                </a:lnTo>
                <a:lnTo>
                  <a:pt x="1075529" y="30805"/>
                </a:lnTo>
                <a:lnTo>
                  <a:pt x="1072007" y="3682"/>
                </a:lnTo>
                <a:lnTo>
                  <a:pt x="1065657" y="0"/>
                </a:lnTo>
                <a:close/>
              </a:path>
              <a:path w="1216660" h="847725">
                <a:moveTo>
                  <a:pt x="1204595" y="403606"/>
                </a:moveTo>
                <a:lnTo>
                  <a:pt x="1176470" y="431325"/>
                </a:lnTo>
                <a:lnTo>
                  <a:pt x="1114315" y="473668"/>
                </a:lnTo>
                <a:lnTo>
                  <a:pt x="1042832" y="499026"/>
                </a:lnTo>
                <a:lnTo>
                  <a:pt x="1007713" y="503904"/>
                </a:lnTo>
                <a:lnTo>
                  <a:pt x="1150924" y="503904"/>
                </a:lnTo>
                <a:lnTo>
                  <a:pt x="1180911" y="481302"/>
                </a:lnTo>
                <a:lnTo>
                  <a:pt x="1212722" y="449961"/>
                </a:lnTo>
                <a:lnTo>
                  <a:pt x="1216152" y="408558"/>
                </a:lnTo>
                <a:lnTo>
                  <a:pt x="1204595" y="403606"/>
                </a:lnTo>
                <a:close/>
              </a:path>
              <a:path w="1216660" h="847725">
                <a:moveTo>
                  <a:pt x="1080233" y="55816"/>
                </a:moveTo>
                <a:lnTo>
                  <a:pt x="978519" y="55816"/>
                </a:lnTo>
                <a:lnTo>
                  <a:pt x="1013204" y="60912"/>
                </a:lnTo>
                <a:lnTo>
                  <a:pt x="1045209" y="73913"/>
                </a:lnTo>
                <a:lnTo>
                  <a:pt x="1049972" y="83369"/>
                </a:lnTo>
                <a:lnTo>
                  <a:pt x="1055687" y="96123"/>
                </a:lnTo>
                <a:lnTo>
                  <a:pt x="1062355" y="112186"/>
                </a:lnTo>
                <a:lnTo>
                  <a:pt x="1069974" y="131571"/>
                </a:lnTo>
                <a:lnTo>
                  <a:pt x="1074800" y="134112"/>
                </a:lnTo>
                <a:lnTo>
                  <a:pt x="1095502" y="126873"/>
                </a:lnTo>
                <a:lnTo>
                  <a:pt x="1097407" y="122174"/>
                </a:lnTo>
                <a:lnTo>
                  <a:pt x="1088241" y="90050"/>
                </a:lnTo>
                <a:lnTo>
                  <a:pt x="1080944" y="59594"/>
                </a:lnTo>
                <a:lnTo>
                  <a:pt x="1080233" y="5581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463" y="2733420"/>
            <a:ext cx="196341" cy="15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0519" y="1779476"/>
            <a:ext cx="2086610" cy="1131570"/>
          </a:xfrm>
          <a:custGeom>
            <a:avLst/>
            <a:gdLst/>
            <a:ahLst/>
            <a:cxnLst/>
            <a:rect l="l" t="t" r="r" b="b"/>
            <a:pathLst>
              <a:path w="2086609" h="1131570">
                <a:moveTo>
                  <a:pt x="113283" y="992298"/>
                </a:moveTo>
                <a:lnTo>
                  <a:pt x="90804" y="1000172"/>
                </a:lnTo>
                <a:lnTo>
                  <a:pt x="88518" y="1004998"/>
                </a:lnTo>
                <a:lnTo>
                  <a:pt x="100306" y="1040241"/>
                </a:lnTo>
                <a:lnTo>
                  <a:pt x="109378" y="1071673"/>
                </a:lnTo>
                <a:lnTo>
                  <a:pt x="115736" y="1099296"/>
                </a:lnTo>
                <a:lnTo>
                  <a:pt x="119379" y="1123108"/>
                </a:lnTo>
                <a:lnTo>
                  <a:pt x="126237" y="1129331"/>
                </a:lnTo>
                <a:lnTo>
                  <a:pt x="167080" y="1131450"/>
                </a:lnTo>
                <a:lnTo>
                  <a:pt x="206755" y="1129236"/>
                </a:lnTo>
                <a:lnTo>
                  <a:pt x="245288" y="1122687"/>
                </a:lnTo>
                <a:lnTo>
                  <a:pt x="282701" y="1111805"/>
                </a:lnTo>
                <a:lnTo>
                  <a:pt x="336311" y="1087913"/>
                </a:lnTo>
                <a:lnTo>
                  <a:pt x="353733" y="1077001"/>
                </a:lnTo>
                <a:lnTo>
                  <a:pt x="221793" y="1077001"/>
                </a:lnTo>
                <a:lnTo>
                  <a:pt x="202056" y="1075737"/>
                </a:lnTo>
                <a:lnTo>
                  <a:pt x="154515" y="1061271"/>
                </a:lnTo>
                <a:lnTo>
                  <a:pt x="129635" y="1025112"/>
                </a:lnTo>
                <a:lnTo>
                  <a:pt x="117601" y="994711"/>
                </a:lnTo>
                <a:lnTo>
                  <a:pt x="113283" y="992298"/>
                </a:lnTo>
                <a:close/>
              </a:path>
              <a:path w="2086609" h="1131570">
                <a:moveTo>
                  <a:pt x="434987" y="877008"/>
                </a:moveTo>
                <a:lnTo>
                  <a:pt x="280604" y="877008"/>
                </a:lnTo>
                <a:lnTo>
                  <a:pt x="292988" y="877744"/>
                </a:lnTo>
                <a:lnTo>
                  <a:pt x="313342" y="883146"/>
                </a:lnTo>
                <a:lnTo>
                  <a:pt x="343477" y="908569"/>
                </a:lnTo>
                <a:lnTo>
                  <a:pt x="359092" y="955992"/>
                </a:lnTo>
                <a:lnTo>
                  <a:pt x="359330" y="970317"/>
                </a:lnTo>
                <a:lnTo>
                  <a:pt x="357758" y="985059"/>
                </a:lnTo>
                <a:lnTo>
                  <a:pt x="333263" y="1034557"/>
                </a:lnTo>
                <a:lnTo>
                  <a:pt x="278764" y="1067482"/>
                </a:lnTo>
                <a:lnTo>
                  <a:pt x="241173" y="1076039"/>
                </a:lnTo>
                <a:lnTo>
                  <a:pt x="221793" y="1077001"/>
                </a:lnTo>
                <a:lnTo>
                  <a:pt x="353733" y="1077001"/>
                </a:lnTo>
                <a:lnTo>
                  <a:pt x="396946" y="1039637"/>
                </a:lnTo>
                <a:lnTo>
                  <a:pt x="424378" y="997346"/>
                </a:lnTo>
                <a:lnTo>
                  <a:pt x="439759" y="945526"/>
                </a:lnTo>
                <a:lnTo>
                  <a:pt x="441340" y="917209"/>
                </a:lnTo>
                <a:lnTo>
                  <a:pt x="438183" y="888654"/>
                </a:lnTo>
                <a:lnTo>
                  <a:pt x="434987" y="877008"/>
                </a:lnTo>
                <a:close/>
              </a:path>
              <a:path w="2086609" h="1131570">
                <a:moveTo>
                  <a:pt x="255601" y="554706"/>
                </a:moveTo>
                <a:lnTo>
                  <a:pt x="184683" y="565044"/>
                </a:lnTo>
                <a:lnTo>
                  <a:pt x="145033" y="577262"/>
                </a:lnTo>
                <a:lnTo>
                  <a:pt x="102981" y="595288"/>
                </a:lnTo>
                <a:lnTo>
                  <a:pt x="67881" y="617172"/>
                </a:lnTo>
                <a:lnTo>
                  <a:pt x="39735" y="642913"/>
                </a:lnTo>
                <a:lnTo>
                  <a:pt x="5615" y="703254"/>
                </a:lnTo>
                <a:lnTo>
                  <a:pt x="0" y="735472"/>
                </a:lnTo>
                <a:lnTo>
                  <a:pt x="1718" y="769167"/>
                </a:lnTo>
                <a:lnTo>
                  <a:pt x="24985" y="835656"/>
                </a:lnTo>
                <a:lnTo>
                  <a:pt x="65319" y="878812"/>
                </a:lnTo>
                <a:lnTo>
                  <a:pt x="113869" y="894439"/>
                </a:lnTo>
                <a:lnTo>
                  <a:pt x="144002" y="894429"/>
                </a:lnTo>
                <a:lnTo>
                  <a:pt x="181826" y="890680"/>
                </a:lnTo>
                <a:lnTo>
                  <a:pt x="247786" y="879727"/>
                </a:lnTo>
                <a:lnTo>
                  <a:pt x="265541" y="877665"/>
                </a:lnTo>
                <a:lnTo>
                  <a:pt x="280604" y="877008"/>
                </a:lnTo>
                <a:lnTo>
                  <a:pt x="434987" y="877008"/>
                </a:lnTo>
                <a:lnTo>
                  <a:pt x="430275" y="859837"/>
                </a:lnTo>
                <a:lnTo>
                  <a:pt x="410956" y="820689"/>
                </a:lnTo>
                <a:lnTo>
                  <a:pt x="384682" y="792400"/>
                </a:lnTo>
                <a:lnTo>
                  <a:pt x="382759" y="791176"/>
                </a:lnTo>
                <a:lnTo>
                  <a:pt x="148691" y="791176"/>
                </a:lnTo>
                <a:lnTo>
                  <a:pt x="133857" y="789606"/>
                </a:lnTo>
                <a:lnTo>
                  <a:pt x="92192" y="758799"/>
                </a:lnTo>
                <a:lnTo>
                  <a:pt x="79025" y="722296"/>
                </a:lnTo>
                <a:lnTo>
                  <a:pt x="78168" y="704580"/>
                </a:lnTo>
                <a:lnTo>
                  <a:pt x="81121" y="687435"/>
                </a:lnTo>
                <a:lnTo>
                  <a:pt x="113506" y="640794"/>
                </a:lnTo>
                <a:lnTo>
                  <a:pt x="153415" y="619680"/>
                </a:lnTo>
                <a:lnTo>
                  <a:pt x="201189" y="610233"/>
                </a:lnTo>
                <a:lnTo>
                  <a:pt x="301422" y="610233"/>
                </a:lnTo>
                <a:lnTo>
                  <a:pt x="296358" y="587343"/>
                </a:lnTo>
                <a:lnTo>
                  <a:pt x="292353" y="564054"/>
                </a:lnTo>
                <a:lnTo>
                  <a:pt x="286892" y="556561"/>
                </a:lnTo>
                <a:lnTo>
                  <a:pt x="255601" y="554706"/>
                </a:lnTo>
                <a:close/>
              </a:path>
              <a:path w="2086609" h="1131570">
                <a:moveTo>
                  <a:pt x="306871" y="770554"/>
                </a:moveTo>
                <a:lnTo>
                  <a:pt x="237220" y="780377"/>
                </a:lnTo>
                <a:lnTo>
                  <a:pt x="231647" y="781478"/>
                </a:lnTo>
                <a:lnTo>
                  <a:pt x="197598" y="787124"/>
                </a:lnTo>
                <a:lnTo>
                  <a:pt x="169941" y="790352"/>
                </a:lnTo>
                <a:lnTo>
                  <a:pt x="148691" y="791176"/>
                </a:lnTo>
                <a:lnTo>
                  <a:pt x="382759" y="791176"/>
                </a:lnTo>
                <a:lnTo>
                  <a:pt x="370087" y="783111"/>
                </a:lnTo>
                <a:lnTo>
                  <a:pt x="353933" y="776382"/>
                </a:lnTo>
                <a:lnTo>
                  <a:pt x="336230" y="772201"/>
                </a:lnTo>
                <a:lnTo>
                  <a:pt x="316991" y="770556"/>
                </a:lnTo>
                <a:lnTo>
                  <a:pt x="306871" y="770554"/>
                </a:lnTo>
                <a:close/>
              </a:path>
              <a:path w="2086609" h="1131570">
                <a:moveTo>
                  <a:pt x="301422" y="610233"/>
                </a:moveTo>
                <a:lnTo>
                  <a:pt x="201189" y="610233"/>
                </a:lnTo>
                <a:lnTo>
                  <a:pt x="217550" y="610282"/>
                </a:lnTo>
                <a:lnTo>
                  <a:pt x="232247" y="611977"/>
                </a:lnTo>
                <a:lnTo>
                  <a:pt x="269430" y="632725"/>
                </a:lnTo>
                <a:lnTo>
                  <a:pt x="288289" y="678481"/>
                </a:lnTo>
                <a:lnTo>
                  <a:pt x="292988" y="680767"/>
                </a:lnTo>
                <a:lnTo>
                  <a:pt x="315086" y="672893"/>
                </a:lnTo>
                <a:lnTo>
                  <a:pt x="317753" y="668067"/>
                </a:lnTo>
                <a:lnTo>
                  <a:pt x="309034" y="639349"/>
                </a:lnTo>
                <a:lnTo>
                  <a:pt x="301910" y="612441"/>
                </a:lnTo>
                <a:lnTo>
                  <a:pt x="301422" y="610233"/>
                </a:lnTo>
                <a:close/>
              </a:path>
              <a:path w="2086609" h="1131570">
                <a:moveTo>
                  <a:pt x="648715" y="405177"/>
                </a:moveTo>
                <a:lnTo>
                  <a:pt x="598931" y="422830"/>
                </a:lnTo>
                <a:lnTo>
                  <a:pt x="598144" y="451383"/>
                </a:lnTo>
                <a:lnTo>
                  <a:pt x="597487" y="476091"/>
                </a:lnTo>
                <a:lnTo>
                  <a:pt x="596518" y="514016"/>
                </a:lnTo>
                <a:lnTo>
                  <a:pt x="585929" y="779484"/>
                </a:lnTo>
                <a:lnTo>
                  <a:pt x="583042" y="844581"/>
                </a:lnTo>
                <a:lnTo>
                  <a:pt x="580405" y="894016"/>
                </a:lnTo>
                <a:lnTo>
                  <a:pt x="575944" y="943657"/>
                </a:lnTo>
                <a:lnTo>
                  <a:pt x="536701" y="973756"/>
                </a:lnTo>
                <a:lnTo>
                  <a:pt x="534034" y="978582"/>
                </a:lnTo>
                <a:lnTo>
                  <a:pt x="542163" y="1001442"/>
                </a:lnTo>
                <a:lnTo>
                  <a:pt x="546734" y="1003347"/>
                </a:lnTo>
                <a:lnTo>
                  <a:pt x="592359" y="985408"/>
                </a:lnTo>
                <a:lnTo>
                  <a:pt x="607385" y="979666"/>
                </a:lnTo>
                <a:lnTo>
                  <a:pt x="617219" y="976042"/>
                </a:lnTo>
                <a:lnTo>
                  <a:pt x="629411" y="971827"/>
                </a:lnTo>
                <a:lnTo>
                  <a:pt x="701420" y="948610"/>
                </a:lnTo>
                <a:lnTo>
                  <a:pt x="703706" y="943784"/>
                </a:lnTo>
                <a:lnTo>
                  <a:pt x="698626" y="929592"/>
                </a:lnTo>
                <a:lnTo>
                  <a:pt x="646295" y="929592"/>
                </a:lnTo>
                <a:lnTo>
                  <a:pt x="639984" y="928163"/>
                </a:lnTo>
                <a:lnTo>
                  <a:pt x="628203" y="876621"/>
                </a:lnTo>
                <a:lnTo>
                  <a:pt x="628096" y="862560"/>
                </a:lnTo>
                <a:lnTo>
                  <a:pt x="628198" y="828544"/>
                </a:lnTo>
                <a:lnTo>
                  <a:pt x="628395" y="803576"/>
                </a:lnTo>
                <a:lnTo>
                  <a:pt x="709421" y="773985"/>
                </a:lnTo>
                <a:lnTo>
                  <a:pt x="756569" y="757475"/>
                </a:lnTo>
                <a:lnTo>
                  <a:pt x="630173" y="757475"/>
                </a:lnTo>
                <a:lnTo>
                  <a:pt x="637031" y="548306"/>
                </a:lnTo>
                <a:lnTo>
                  <a:pt x="780003" y="548306"/>
                </a:lnTo>
                <a:lnTo>
                  <a:pt x="648715" y="405177"/>
                </a:lnTo>
                <a:close/>
              </a:path>
              <a:path w="2086609" h="1131570">
                <a:moveTo>
                  <a:pt x="691006" y="919146"/>
                </a:moveTo>
                <a:lnTo>
                  <a:pt x="654176" y="928925"/>
                </a:lnTo>
                <a:lnTo>
                  <a:pt x="646295" y="929592"/>
                </a:lnTo>
                <a:lnTo>
                  <a:pt x="698626" y="929592"/>
                </a:lnTo>
                <a:lnTo>
                  <a:pt x="695705" y="921432"/>
                </a:lnTo>
                <a:lnTo>
                  <a:pt x="691006" y="919146"/>
                </a:lnTo>
                <a:close/>
              </a:path>
              <a:path w="2086609" h="1131570">
                <a:moveTo>
                  <a:pt x="955557" y="739695"/>
                </a:moveTo>
                <a:lnTo>
                  <a:pt x="808608" y="739695"/>
                </a:lnTo>
                <a:lnTo>
                  <a:pt x="863218" y="803576"/>
                </a:lnTo>
                <a:lnTo>
                  <a:pt x="871644" y="813772"/>
                </a:lnTo>
                <a:lnTo>
                  <a:pt x="878046" y="822086"/>
                </a:lnTo>
                <a:lnTo>
                  <a:pt x="882399" y="828544"/>
                </a:lnTo>
                <a:lnTo>
                  <a:pt x="884681" y="833167"/>
                </a:lnTo>
                <a:lnTo>
                  <a:pt x="885493" y="839166"/>
                </a:lnTo>
                <a:lnTo>
                  <a:pt x="883364" y="844581"/>
                </a:lnTo>
                <a:lnTo>
                  <a:pt x="878306" y="849401"/>
                </a:lnTo>
                <a:lnTo>
                  <a:pt x="870330" y="853614"/>
                </a:lnTo>
                <a:lnTo>
                  <a:pt x="840358" y="866187"/>
                </a:lnTo>
                <a:lnTo>
                  <a:pt x="838200" y="871267"/>
                </a:lnTo>
                <a:lnTo>
                  <a:pt x="846073" y="893365"/>
                </a:lnTo>
                <a:lnTo>
                  <a:pt x="850518" y="895778"/>
                </a:lnTo>
                <a:lnTo>
                  <a:pt x="878455" y="884848"/>
                </a:lnTo>
                <a:lnTo>
                  <a:pt x="907605" y="873775"/>
                </a:lnTo>
                <a:lnTo>
                  <a:pt x="937994" y="862560"/>
                </a:lnTo>
                <a:lnTo>
                  <a:pt x="969644" y="851201"/>
                </a:lnTo>
                <a:lnTo>
                  <a:pt x="1064386" y="819959"/>
                </a:lnTo>
                <a:lnTo>
                  <a:pt x="1066291" y="815387"/>
                </a:lnTo>
                <a:lnTo>
                  <a:pt x="1060152" y="797861"/>
                </a:lnTo>
                <a:lnTo>
                  <a:pt x="1019047" y="797861"/>
                </a:lnTo>
                <a:lnTo>
                  <a:pt x="1013477" y="796476"/>
                </a:lnTo>
                <a:lnTo>
                  <a:pt x="1006681" y="792495"/>
                </a:lnTo>
                <a:lnTo>
                  <a:pt x="998670" y="785895"/>
                </a:lnTo>
                <a:lnTo>
                  <a:pt x="989456" y="776652"/>
                </a:lnTo>
                <a:lnTo>
                  <a:pt x="955557" y="739695"/>
                </a:lnTo>
                <a:close/>
              </a:path>
              <a:path w="2086609" h="1131570">
                <a:moveTo>
                  <a:pt x="1053845" y="790241"/>
                </a:moveTo>
                <a:lnTo>
                  <a:pt x="1043533" y="793575"/>
                </a:lnTo>
                <a:lnTo>
                  <a:pt x="1034303" y="795956"/>
                </a:lnTo>
                <a:lnTo>
                  <a:pt x="1026146" y="797385"/>
                </a:lnTo>
                <a:lnTo>
                  <a:pt x="1019047" y="797861"/>
                </a:lnTo>
                <a:lnTo>
                  <a:pt x="1060152" y="797861"/>
                </a:lnTo>
                <a:lnTo>
                  <a:pt x="1058417" y="792908"/>
                </a:lnTo>
                <a:lnTo>
                  <a:pt x="1053845" y="790241"/>
                </a:lnTo>
                <a:close/>
              </a:path>
              <a:path w="2086609" h="1131570">
                <a:moveTo>
                  <a:pt x="780003" y="548306"/>
                </a:moveTo>
                <a:lnTo>
                  <a:pt x="637031" y="548306"/>
                </a:lnTo>
                <a:lnTo>
                  <a:pt x="777113" y="705405"/>
                </a:lnTo>
                <a:lnTo>
                  <a:pt x="762398" y="711144"/>
                </a:lnTo>
                <a:lnTo>
                  <a:pt x="726445" y="724479"/>
                </a:lnTo>
                <a:lnTo>
                  <a:pt x="683323" y="739741"/>
                </a:lnTo>
                <a:lnTo>
                  <a:pt x="645794" y="752453"/>
                </a:lnTo>
                <a:lnTo>
                  <a:pt x="630173" y="757475"/>
                </a:lnTo>
                <a:lnTo>
                  <a:pt x="756569" y="757475"/>
                </a:lnTo>
                <a:lnTo>
                  <a:pt x="808608" y="739695"/>
                </a:lnTo>
                <a:lnTo>
                  <a:pt x="955557" y="739695"/>
                </a:lnTo>
                <a:lnTo>
                  <a:pt x="780003" y="548306"/>
                </a:lnTo>
                <a:close/>
              </a:path>
              <a:path w="2086609" h="1131570">
                <a:moveTo>
                  <a:pt x="1504317" y="560371"/>
                </a:moveTo>
                <a:lnTo>
                  <a:pt x="1406397" y="560371"/>
                </a:lnTo>
                <a:lnTo>
                  <a:pt x="1421256" y="606853"/>
                </a:lnTo>
                <a:lnTo>
                  <a:pt x="1425162" y="620831"/>
                </a:lnTo>
                <a:lnTo>
                  <a:pt x="1427352" y="632285"/>
                </a:lnTo>
                <a:lnTo>
                  <a:pt x="1427829" y="641215"/>
                </a:lnTo>
                <a:lnTo>
                  <a:pt x="1426590" y="647620"/>
                </a:lnTo>
                <a:lnTo>
                  <a:pt x="1359407" y="683180"/>
                </a:lnTo>
                <a:lnTo>
                  <a:pt x="1356994" y="688387"/>
                </a:lnTo>
                <a:lnTo>
                  <a:pt x="1364614" y="710104"/>
                </a:lnTo>
                <a:lnTo>
                  <a:pt x="1369567" y="712771"/>
                </a:lnTo>
                <a:lnTo>
                  <a:pt x="1438719" y="685911"/>
                </a:lnTo>
                <a:lnTo>
                  <a:pt x="1464865" y="676052"/>
                </a:lnTo>
                <a:lnTo>
                  <a:pt x="1515893" y="657955"/>
                </a:lnTo>
                <a:lnTo>
                  <a:pt x="1572992" y="639286"/>
                </a:lnTo>
                <a:lnTo>
                  <a:pt x="1599564" y="631237"/>
                </a:lnTo>
                <a:lnTo>
                  <a:pt x="1601977" y="625649"/>
                </a:lnTo>
                <a:lnTo>
                  <a:pt x="1597414" y="612886"/>
                </a:lnTo>
                <a:lnTo>
                  <a:pt x="1542335" y="612886"/>
                </a:lnTo>
                <a:lnTo>
                  <a:pt x="1535678" y="612790"/>
                </a:lnTo>
                <a:lnTo>
                  <a:pt x="1530603" y="611552"/>
                </a:lnTo>
                <a:lnTo>
                  <a:pt x="1524390" y="604666"/>
                </a:lnTo>
                <a:lnTo>
                  <a:pt x="1516046" y="588756"/>
                </a:lnTo>
                <a:lnTo>
                  <a:pt x="1505583" y="563796"/>
                </a:lnTo>
                <a:lnTo>
                  <a:pt x="1504317" y="560371"/>
                </a:lnTo>
                <a:close/>
              </a:path>
              <a:path w="2086609" h="1131570">
                <a:moveTo>
                  <a:pt x="1363090" y="162861"/>
                </a:moveTo>
                <a:lnTo>
                  <a:pt x="1281302" y="211502"/>
                </a:lnTo>
                <a:lnTo>
                  <a:pt x="1260935" y="289305"/>
                </a:lnTo>
                <a:lnTo>
                  <a:pt x="1250352" y="343965"/>
                </a:lnTo>
                <a:lnTo>
                  <a:pt x="1239519" y="409114"/>
                </a:lnTo>
                <a:lnTo>
                  <a:pt x="1230278" y="472146"/>
                </a:lnTo>
                <a:lnTo>
                  <a:pt x="1223883" y="524271"/>
                </a:lnTo>
                <a:lnTo>
                  <a:pt x="1220321" y="565491"/>
                </a:lnTo>
                <a:lnTo>
                  <a:pt x="1219580" y="595804"/>
                </a:lnTo>
                <a:lnTo>
                  <a:pt x="1234820" y="623109"/>
                </a:lnTo>
                <a:lnTo>
                  <a:pt x="1266840" y="610838"/>
                </a:lnTo>
                <a:lnTo>
                  <a:pt x="1279594" y="606089"/>
                </a:lnTo>
                <a:lnTo>
                  <a:pt x="1283554" y="604666"/>
                </a:lnTo>
                <a:lnTo>
                  <a:pt x="1360042" y="576754"/>
                </a:lnTo>
                <a:lnTo>
                  <a:pt x="1406397" y="560371"/>
                </a:lnTo>
                <a:lnTo>
                  <a:pt x="1504317" y="560371"/>
                </a:lnTo>
                <a:lnTo>
                  <a:pt x="1499392" y="547036"/>
                </a:lnTo>
                <a:lnTo>
                  <a:pt x="1260347" y="547036"/>
                </a:lnTo>
                <a:lnTo>
                  <a:pt x="1265181" y="494740"/>
                </a:lnTo>
                <a:lnTo>
                  <a:pt x="1269396" y="452516"/>
                </a:lnTo>
                <a:lnTo>
                  <a:pt x="1275968" y="398192"/>
                </a:lnTo>
                <a:lnTo>
                  <a:pt x="1286621" y="337819"/>
                </a:lnTo>
                <a:lnTo>
                  <a:pt x="1294346" y="299948"/>
                </a:lnTo>
                <a:lnTo>
                  <a:pt x="1303654" y="256968"/>
                </a:lnTo>
                <a:lnTo>
                  <a:pt x="1398286" y="256968"/>
                </a:lnTo>
                <a:lnTo>
                  <a:pt x="1391453" y="235764"/>
                </a:lnTo>
                <a:lnTo>
                  <a:pt x="1380009" y="197832"/>
                </a:lnTo>
                <a:lnTo>
                  <a:pt x="1371472" y="166544"/>
                </a:lnTo>
                <a:lnTo>
                  <a:pt x="1363090" y="162861"/>
                </a:lnTo>
                <a:close/>
              </a:path>
              <a:path w="2086609" h="1131570">
                <a:moveTo>
                  <a:pt x="1589913" y="602789"/>
                </a:moveTo>
                <a:lnTo>
                  <a:pt x="1583130" y="604218"/>
                </a:lnTo>
                <a:lnTo>
                  <a:pt x="1575942" y="605837"/>
                </a:lnTo>
                <a:lnTo>
                  <a:pt x="1568374" y="607647"/>
                </a:lnTo>
                <a:lnTo>
                  <a:pt x="1560448" y="609647"/>
                </a:lnTo>
                <a:lnTo>
                  <a:pt x="1550588" y="611838"/>
                </a:lnTo>
                <a:lnTo>
                  <a:pt x="1542335" y="612886"/>
                </a:lnTo>
                <a:lnTo>
                  <a:pt x="1597414" y="612886"/>
                </a:lnTo>
                <a:lnTo>
                  <a:pt x="1594484" y="604694"/>
                </a:lnTo>
                <a:lnTo>
                  <a:pt x="1589913" y="602789"/>
                </a:lnTo>
                <a:close/>
              </a:path>
              <a:path w="2086609" h="1131570">
                <a:moveTo>
                  <a:pt x="1398286" y="256968"/>
                </a:moveTo>
                <a:lnTo>
                  <a:pt x="1303654" y="256968"/>
                </a:lnTo>
                <a:lnTo>
                  <a:pt x="1386204" y="502332"/>
                </a:lnTo>
                <a:lnTo>
                  <a:pt x="1260347" y="547036"/>
                </a:lnTo>
                <a:lnTo>
                  <a:pt x="1499392" y="547036"/>
                </a:lnTo>
                <a:lnTo>
                  <a:pt x="1493011" y="529764"/>
                </a:lnTo>
                <a:lnTo>
                  <a:pt x="1543684" y="511730"/>
                </a:lnTo>
                <a:lnTo>
                  <a:pt x="1549653" y="509825"/>
                </a:lnTo>
                <a:lnTo>
                  <a:pt x="1553464" y="508682"/>
                </a:lnTo>
                <a:lnTo>
                  <a:pt x="1556130" y="502967"/>
                </a:lnTo>
                <a:lnTo>
                  <a:pt x="1552273" y="493297"/>
                </a:lnTo>
                <a:lnTo>
                  <a:pt x="1547939" y="481425"/>
                </a:lnTo>
                <a:lnTo>
                  <a:pt x="1544670" y="471852"/>
                </a:lnTo>
                <a:lnTo>
                  <a:pt x="1472564" y="471852"/>
                </a:lnTo>
                <a:lnTo>
                  <a:pt x="1443354" y="389429"/>
                </a:lnTo>
                <a:lnTo>
                  <a:pt x="1423114" y="331563"/>
                </a:lnTo>
                <a:lnTo>
                  <a:pt x="1405817" y="280341"/>
                </a:lnTo>
                <a:lnTo>
                  <a:pt x="1398286" y="256968"/>
                </a:lnTo>
                <a:close/>
              </a:path>
              <a:path w="2086609" h="1131570">
                <a:moveTo>
                  <a:pt x="1532254" y="448738"/>
                </a:moveTo>
                <a:lnTo>
                  <a:pt x="1492928" y="464508"/>
                </a:lnTo>
                <a:lnTo>
                  <a:pt x="1472564" y="471852"/>
                </a:lnTo>
                <a:lnTo>
                  <a:pt x="1544670" y="471852"/>
                </a:lnTo>
                <a:lnTo>
                  <a:pt x="1543129" y="467338"/>
                </a:lnTo>
                <a:lnTo>
                  <a:pt x="1537842" y="451024"/>
                </a:lnTo>
                <a:lnTo>
                  <a:pt x="1532254" y="448738"/>
                </a:lnTo>
                <a:close/>
              </a:path>
              <a:path w="2086609" h="1131570">
                <a:moveTo>
                  <a:pt x="1698688" y="484679"/>
                </a:moveTo>
                <a:lnTo>
                  <a:pt x="1656683" y="499617"/>
                </a:lnTo>
                <a:lnTo>
                  <a:pt x="1637553" y="540448"/>
                </a:lnTo>
                <a:lnTo>
                  <a:pt x="1638163" y="551816"/>
                </a:lnTo>
                <a:lnTo>
                  <a:pt x="1661025" y="590617"/>
                </a:lnTo>
                <a:lnTo>
                  <a:pt x="1693386" y="602583"/>
                </a:lnTo>
                <a:lnTo>
                  <a:pt x="1704554" y="602069"/>
                </a:lnTo>
                <a:lnTo>
                  <a:pt x="1742684" y="579463"/>
                </a:lnTo>
                <a:lnTo>
                  <a:pt x="1754362" y="547290"/>
                </a:lnTo>
                <a:lnTo>
                  <a:pt x="1753752" y="535955"/>
                </a:lnTo>
                <a:lnTo>
                  <a:pt x="1730694" y="496319"/>
                </a:lnTo>
                <a:lnTo>
                  <a:pt x="1698688" y="484679"/>
                </a:lnTo>
                <a:close/>
              </a:path>
              <a:path w="2086609" h="1131570">
                <a:moveTo>
                  <a:pt x="1888616" y="0"/>
                </a:moveTo>
                <a:lnTo>
                  <a:pt x="1816480" y="12112"/>
                </a:lnTo>
                <a:lnTo>
                  <a:pt x="1771888" y="35448"/>
                </a:lnTo>
                <a:lnTo>
                  <a:pt x="1739010" y="69643"/>
                </a:lnTo>
                <a:lnTo>
                  <a:pt x="1717944" y="114966"/>
                </a:lnTo>
                <a:lnTo>
                  <a:pt x="1711452" y="167814"/>
                </a:lnTo>
                <a:lnTo>
                  <a:pt x="1713739" y="200671"/>
                </a:lnTo>
                <a:lnTo>
                  <a:pt x="1730936" y="279435"/>
                </a:lnTo>
                <a:lnTo>
                  <a:pt x="1745868" y="325294"/>
                </a:lnTo>
                <a:lnTo>
                  <a:pt x="1767897" y="381303"/>
                </a:lnTo>
                <a:lnTo>
                  <a:pt x="1790747" y="427227"/>
                </a:lnTo>
                <a:lnTo>
                  <a:pt x="1814431" y="463079"/>
                </a:lnTo>
                <a:lnTo>
                  <a:pt x="1870535" y="509133"/>
                </a:lnTo>
                <a:lnTo>
                  <a:pt x="1941972" y="519749"/>
                </a:lnTo>
                <a:lnTo>
                  <a:pt x="1981834" y="510079"/>
                </a:lnTo>
                <a:lnTo>
                  <a:pt x="2020123" y="491436"/>
                </a:lnTo>
                <a:lnTo>
                  <a:pt x="2040701" y="473547"/>
                </a:lnTo>
                <a:lnTo>
                  <a:pt x="1963265" y="473547"/>
                </a:lnTo>
                <a:lnTo>
                  <a:pt x="1948719" y="472328"/>
                </a:lnTo>
                <a:lnTo>
                  <a:pt x="1914054" y="450673"/>
                </a:lnTo>
                <a:lnTo>
                  <a:pt x="1891283" y="419401"/>
                </a:lnTo>
                <a:lnTo>
                  <a:pt x="1854041" y="347567"/>
                </a:lnTo>
                <a:lnTo>
                  <a:pt x="1834348" y="300333"/>
                </a:lnTo>
                <a:lnTo>
                  <a:pt x="1813940" y="245538"/>
                </a:lnTo>
                <a:lnTo>
                  <a:pt x="1799603" y="201937"/>
                </a:lnTo>
                <a:lnTo>
                  <a:pt x="1789731" y="164480"/>
                </a:lnTo>
                <a:lnTo>
                  <a:pt x="1783333" y="107997"/>
                </a:lnTo>
                <a:lnTo>
                  <a:pt x="1786552" y="88876"/>
                </a:lnTo>
                <a:lnTo>
                  <a:pt x="1793938" y="73421"/>
                </a:lnTo>
                <a:lnTo>
                  <a:pt x="1805515" y="61634"/>
                </a:lnTo>
                <a:lnTo>
                  <a:pt x="1821306" y="53514"/>
                </a:lnTo>
                <a:lnTo>
                  <a:pt x="1840190" y="50155"/>
                </a:lnTo>
                <a:lnTo>
                  <a:pt x="1978888" y="50155"/>
                </a:lnTo>
                <a:lnTo>
                  <a:pt x="1974637" y="44348"/>
                </a:lnTo>
                <a:lnTo>
                  <a:pt x="1947036" y="19605"/>
                </a:lnTo>
                <a:lnTo>
                  <a:pt x="1919529" y="5843"/>
                </a:lnTo>
                <a:lnTo>
                  <a:pt x="1888616" y="0"/>
                </a:lnTo>
                <a:close/>
              </a:path>
              <a:path w="2086609" h="1131570">
                <a:moveTo>
                  <a:pt x="1978888" y="50155"/>
                </a:moveTo>
                <a:lnTo>
                  <a:pt x="1840190" y="50155"/>
                </a:lnTo>
                <a:lnTo>
                  <a:pt x="1858359" y="53784"/>
                </a:lnTo>
                <a:lnTo>
                  <a:pt x="1875813" y="64390"/>
                </a:lnTo>
                <a:lnTo>
                  <a:pt x="1913415" y="113537"/>
                </a:lnTo>
                <a:lnTo>
                  <a:pt x="1935241" y="155686"/>
                </a:lnTo>
                <a:lnTo>
                  <a:pt x="1958044" y="208406"/>
                </a:lnTo>
                <a:lnTo>
                  <a:pt x="1981834" y="271700"/>
                </a:lnTo>
                <a:lnTo>
                  <a:pt x="1999362" y="325294"/>
                </a:lnTo>
                <a:lnTo>
                  <a:pt x="2011172" y="371141"/>
                </a:lnTo>
                <a:lnTo>
                  <a:pt x="2015601" y="407858"/>
                </a:lnTo>
                <a:lnTo>
                  <a:pt x="2011552" y="436657"/>
                </a:lnTo>
                <a:lnTo>
                  <a:pt x="1999027" y="457527"/>
                </a:lnTo>
                <a:lnTo>
                  <a:pt x="1978025" y="470455"/>
                </a:lnTo>
                <a:lnTo>
                  <a:pt x="1963265" y="473547"/>
                </a:lnTo>
                <a:lnTo>
                  <a:pt x="2040701" y="473547"/>
                </a:lnTo>
                <a:lnTo>
                  <a:pt x="2049827" y="465613"/>
                </a:lnTo>
                <a:lnTo>
                  <a:pt x="2070935" y="432623"/>
                </a:lnTo>
                <a:lnTo>
                  <a:pt x="2083434" y="392477"/>
                </a:lnTo>
                <a:lnTo>
                  <a:pt x="2086240" y="352619"/>
                </a:lnTo>
                <a:lnTo>
                  <a:pt x="2081307" y="304498"/>
                </a:lnTo>
                <a:lnTo>
                  <a:pt x="2068611" y="248138"/>
                </a:lnTo>
                <a:lnTo>
                  <a:pt x="2048128" y="183562"/>
                </a:lnTo>
                <a:lnTo>
                  <a:pt x="2025171" y="126315"/>
                </a:lnTo>
                <a:lnTo>
                  <a:pt x="2000678" y="79914"/>
                </a:lnTo>
                <a:lnTo>
                  <a:pt x="1978888" y="50155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2536" y="823849"/>
                </a:lnTo>
                <a:lnTo>
                  <a:pt x="736413" y="842849"/>
                </a:lnTo>
                <a:lnTo>
                  <a:pt x="702945" y="880871"/>
                </a:lnTo>
                <a:lnTo>
                  <a:pt x="663511" y="893254"/>
                </a:lnTo>
                <a:lnTo>
                  <a:pt x="618744" y="906018"/>
                </a:lnTo>
                <a:lnTo>
                  <a:pt x="626195" y="918450"/>
                </a:lnTo>
                <a:lnTo>
                  <a:pt x="633301" y="930417"/>
                </a:lnTo>
                <a:lnTo>
                  <a:pt x="640050" y="941933"/>
                </a:lnTo>
                <a:lnTo>
                  <a:pt x="646429" y="953007"/>
                </a:lnTo>
                <a:lnTo>
                  <a:pt x="666382" y="946860"/>
                </a:lnTo>
                <a:lnTo>
                  <a:pt x="708241" y="932469"/>
                </a:lnTo>
                <a:lnTo>
                  <a:pt x="765744" y="906272"/>
                </a:lnTo>
                <a:lnTo>
                  <a:pt x="792362" y="849883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1280" y="401574"/>
                </a:moveTo>
                <a:lnTo>
                  <a:pt x="1059815" y="401574"/>
                </a:lnTo>
                <a:lnTo>
                  <a:pt x="1062695" y="442975"/>
                </a:lnTo>
                <a:lnTo>
                  <a:pt x="1062788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0318" y="842978"/>
                </a:lnTo>
                <a:lnTo>
                  <a:pt x="914687" y="851779"/>
                </a:lnTo>
                <a:lnTo>
                  <a:pt x="926592" y="859282"/>
                </a:lnTo>
                <a:lnTo>
                  <a:pt x="966368" y="818160"/>
                </a:lnTo>
                <a:lnTo>
                  <a:pt x="1001649" y="776788"/>
                </a:lnTo>
                <a:lnTo>
                  <a:pt x="1032433" y="735167"/>
                </a:lnTo>
                <a:lnTo>
                  <a:pt x="1058722" y="693296"/>
                </a:lnTo>
                <a:lnTo>
                  <a:pt x="1080516" y="651176"/>
                </a:lnTo>
                <a:lnTo>
                  <a:pt x="1097813" y="608809"/>
                </a:lnTo>
                <a:lnTo>
                  <a:pt x="1110615" y="566195"/>
                </a:lnTo>
                <a:lnTo>
                  <a:pt x="1118920" y="523335"/>
                </a:lnTo>
                <a:lnTo>
                  <a:pt x="1122660" y="481024"/>
                </a:lnTo>
                <a:lnTo>
                  <a:pt x="1122590" y="471360"/>
                </a:lnTo>
                <a:lnTo>
                  <a:pt x="1122045" y="436879"/>
                </a:lnTo>
                <a:lnTo>
                  <a:pt x="1194430" y="436879"/>
                </a:lnTo>
                <a:lnTo>
                  <a:pt x="1169112" y="411257"/>
                </a:lnTo>
                <a:lnTo>
                  <a:pt x="1161280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38" y="459613"/>
                </a:moveTo>
                <a:lnTo>
                  <a:pt x="298830" y="459613"/>
                </a:lnTo>
                <a:lnTo>
                  <a:pt x="271906" y="484124"/>
                </a:lnTo>
                <a:lnTo>
                  <a:pt x="281364" y="491243"/>
                </a:lnTo>
                <a:lnTo>
                  <a:pt x="291134" y="498762"/>
                </a:lnTo>
                <a:lnTo>
                  <a:pt x="298803" y="504769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498036" y="490854"/>
                </a:lnTo>
                <a:lnTo>
                  <a:pt x="364363" y="490854"/>
                </a:lnTo>
                <a:lnTo>
                  <a:pt x="353214" y="481024"/>
                </a:lnTo>
                <a:lnTo>
                  <a:pt x="341852" y="471360"/>
                </a:lnTo>
                <a:lnTo>
                  <a:pt x="330251" y="461887"/>
                </a:lnTo>
                <a:lnTo>
                  <a:pt x="327338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430" y="436879"/>
                </a:moveTo>
                <a:lnTo>
                  <a:pt x="1122045" y="436879"/>
                </a:lnTo>
                <a:lnTo>
                  <a:pt x="1152673" y="472499"/>
                </a:lnTo>
                <a:lnTo>
                  <a:pt x="1185580" y="504606"/>
                </a:lnTo>
                <a:lnTo>
                  <a:pt x="1220765" y="533200"/>
                </a:lnTo>
                <a:lnTo>
                  <a:pt x="1258229" y="558281"/>
                </a:lnTo>
                <a:lnTo>
                  <a:pt x="1297971" y="579850"/>
                </a:lnTo>
                <a:lnTo>
                  <a:pt x="1339992" y="597905"/>
                </a:lnTo>
                <a:lnTo>
                  <a:pt x="1384291" y="612448"/>
                </a:lnTo>
                <a:lnTo>
                  <a:pt x="1430868" y="623478"/>
                </a:lnTo>
                <a:lnTo>
                  <a:pt x="1479723" y="630995"/>
                </a:lnTo>
                <a:lnTo>
                  <a:pt x="1530857" y="635000"/>
                </a:lnTo>
                <a:lnTo>
                  <a:pt x="1536920" y="618489"/>
                </a:lnTo>
                <a:lnTo>
                  <a:pt x="1550717" y="581118"/>
                </a:lnTo>
                <a:lnTo>
                  <a:pt x="1558521" y="560092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8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430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05094" y="560092"/>
                </a:lnTo>
                <a:lnTo>
                  <a:pt x="1558521" y="560092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59790" y="172720"/>
                </a:moveTo>
                <a:lnTo>
                  <a:pt x="990600" y="172720"/>
                </a:lnTo>
                <a:lnTo>
                  <a:pt x="1010413" y="229322"/>
                </a:lnTo>
                <a:lnTo>
                  <a:pt x="1026620" y="277018"/>
                </a:lnTo>
                <a:lnTo>
                  <a:pt x="1039231" y="315809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1280" y="401574"/>
                </a:lnTo>
                <a:lnTo>
                  <a:pt x="1138681" y="373634"/>
                </a:lnTo>
                <a:lnTo>
                  <a:pt x="1279773" y="323723"/>
                </a:lnTo>
                <a:lnTo>
                  <a:pt x="1110361" y="323723"/>
                </a:lnTo>
                <a:lnTo>
                  <a:pt x="1094452" y="275695"/>
                </a:lnTo>
                <a:lnTo>
                  <a:pt x="1079484" y="230870"/>
                </a:lnTo>
                <a:lnTo>
                  <a:pt x="1065444" y="189259"/>
                </a:lnTo>
                <a:lnTo>
                  <a:pt x="1059790" y="172720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38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64363" y="490854"/>
                </a:lnTo>
                <a:lnTo>
                  <a:pt x="498036" y="490854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10361" y="323723"/>
                </a:lnTo>
                <a:lnTo>
                  <a:pt x="1279773" y="323723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0600" y="172720"/>
                </a:lnTo>
                <a:lnTo>
                  <a:pt x="1059790" y="172720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10257" y="469392"/>
            <a:ext cx="55245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文本文件</a:t>
            </a:r>
            <a:r>
              <a:rPr spc="-45" dirty="0"/>
              <a:t> </a:t>
            </a:r>
            <a:r>
              <a:rPr dirty="0"/>
              <a:t>vs.</a:t>
            </a:r>
            <a:r>
              <a:rPr spc="-45" dirty="0"/>
              <a:t> </a:t>
            </a:r>
            <a:r>
              <a:rPr dirty="0"/>
              <a:t>二进制文件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2254" y="1437640"/>
            <a:ext cx="7856220" cy="26135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27965" algn="ctr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2200" b="1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中国是个伟大的国</a:t>
            </a:r>
            <a:r>
              <a:rPr sz="2200" b="1" spc="-1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家</a:t>
            </a:r>
            <a:r>
              <a:rPr sz="2200" b="1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!"</a:t>
            </a:r>
            <a:endParaRPr sz="2200" dirty="0">
              <a:latin typeface="Consolas" panose="020B0609020204030204"/>
              <a:cs typeface="Consolas" panose="020B0609020204030204"/>
            </a:endParaRPr>
          </a:p>
          <a:p>
            <a:pPr marL="234950" indent="-222885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235585" algn="l"/>
              </a:tabLst>
            </a:pPr>
            <a:r>
              <a:rPr sz="2200" b="1" dirty="0" err="1">
                <a:latin typeface="微软雅黑" panose="020B0503020204020204" charset="-122"/>
                <a:cs typeface="微软雅黑" panose="020B0503020204020204" charset="-122"/>
              </a:rPr>
              <a:t>文本形式</a:t>
            </a:r>
            <a:endParaRPr sz="2200" dirty="0">
              <a:latin typeface="Times New Roman" panose="02020603050405020304"/>
              <a:cs typeface="Times New Roman" panose="02020603050405020304"/>
            </a:endParaRPr>
          </a:p>
          <a:p>
            <a:pPr marL="555625" algn="ctr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1DB41D"/>
                </a:solidFill>
                <a:latin typeface="微软雅黑" panose="020B0503020204020204" charset="-122"/>
                <a:cs typeface="微软雅黑" panose="020B0503020204020204" charset="-122"/>
              </a:rPr>
              <a:t>中国是个伟大的国家</a:t>
            </a:r>
            <a:r>
              <a:rPr sz="22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!</a:t>
            </a:r>
            <a:endParaRPr sz="2200" dirty="0">
              <a:latin typeface="Consolas" panose="020B0609020204030204"/>
              <a:cs typeface="Consolas" panose="020B0609020204030204"/>
            </a:endParaRPr>
          </a:p>
          <a:p>
            <a:pPr marL="234950" indent="-222885">
              <a:lnSpc>
                <a:spcPct val="100000"/>
              </a:lnSpc>
              <a:spcBef>
                <a:spcPts val="1765"/>
              </a:spcBef>
              <a:buClr>
                <a:srgbClr val="007EDE"/>
              </a:buClr>
              <a:buFont typeface="΢"/>
              <a:buChar char="-"/>
              <a:tabLst>
                <a:tab pos="235585" algn="l"/>
              </a:tabLst>
            </a:pPr>
            <a:r>
              <a:rPr sz="2200" b="1" dirty="0" err="1">
                <a:latin typeface="微软雅黑" panose="020B0503020204020204" charset="-122"/>
                <a:cs typeface="微软雅黑" panose="020B0503020204020204" charset="-122"/>
              </a:rPr>
              <a:t>二进制形式</a:t>
            </a:r>
            <a:r>
              <a:rPr lang="en-US" sz="22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b</a:t>
            </a:r>
            <a:r>
              <a:rPr lang="en-US" sz="22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'\xe4\xb8\</a:t>
            </a:r>
            <a:r>
              <a:rPr lang="en-US" sz="22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xad</a:t>
            </a:r>
            <a:r>
              <a:rPr lang="en-US" sz="22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\xe5\x9b\</a:t>
            </a:r>
            <a:r>
              <a:rPr lang="en-US" sz="22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xbd</a:t>
            </a:r>
            <a:r>
              <a:rPr lang="en-US" sz="22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\xe6\x98\</a:t>
            </a:r>
            <a:r>
              <a:rPr lang="en-US" sz="22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xaf</a:t>
            </a:r>
            <a:r>
              <a:rPr lang="en-US" sz="22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\xe4\xb8\</a:t>
            </a:r>
            <a:r>
              <a:rPr lang="en-US" sz="22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xaa</a:t>
            </a:r>
            <a:r>
              <a:rPr lang="en-US" sz="22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\xe4\</a:t>
            </a:r>
            <a:r>
              <a:rPr lang="en-US" sz="22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xbc</a:t>
            </a:r>
            <a:r>
              <a:rPr lang="en-US" sz="22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\x9f\xe5\xa4\xa7\xe7\x9a\x84\xe5\x9b\</a:t>
            </a:r>
            <a:r>
              <a:rPr lang="en-US" sz="22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xbd</a:t>
            </a:r>
            <a:r>
              <a:rPr lang="en-US" sz="22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\xe5\</a:t>
            </a:r>
            <a:r>
              <a:rPr lang="en-US" sz="2200" b="1" spc="-5" dirty="0" err="1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xae</a:t>
            </a:r>
            <a:r>
              <a:rPr lang="en-US" sz="2200" b="1" spc="-5" dirty="0">
                <a:solidFill>
                  <a:srgbClr val="1DB41D"/>
                </a:solidFill>
                <a:latin typeface="Consolas" panose="020B0609020204030204"/>
                <a:cs typeface="Consolas" panose="020B0609020204030204"/>
              </a:rPr>
              <a:t>\xb6'</a:t>
            </a:r>
            <a:endParaRPr sz="2200" dirty="0"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FEBD804-C95C-4C5B-B2F8-DA6230A5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" y="3043753"/>
            <a:ext cx="7239000" cy="18837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538" y="2201925"/>
            <a:ext cx="532206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2</a:t>
            </a:r>
            <a:r>
              <a:rPr lang="zh-CN" altLang="en-US" dirty="0"/>
              <a:t>、</a:t>
            </a:r>
            <a:r>
              <a:rPr dirty="0" err="1"/>
              <a:t>文件的打开和关闭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B136A-7EDD-4664-AE94-187D3139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文件打开 关闭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7A2E7-1E57-4DB2-B133-9DF33A7F7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文件处理的步骤</a:t>
            </a:r>
            <a:r>
              <a:rPr lang="en-US" altLang="zh-CN" sz="2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800" b="1" spc="-9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打开</a:t>
            </a:r>
            <a:r>
              <a:rPr lang="en-US" altLang="zh-CN" sz="2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操作</a:t>
            </a:r>
            <a:r>
              <a:rPr lang="en-US" altLang="zh-CN" sz="2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关闭</a:t>
            </a:r>
            <a:endParaRPr lang="zh-CN" altLang="en-US"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C5F30E-985B-480C-9009-E2DCD54E15F9}"/>
              </a:ext>
            </a:extLst>
          </p:cNvPr>
          <p:cNvGrpSpPr/>
          <p:nvPr/>
        </p:nvGrpSpPr>
        <p:grpSpPr>
          <a:xfrm>
            <a:off x="966302" y="1819549"/>
            <a:ext cx="5722595" cy="2814935"/>
            <a:chOff x="966302" y="1819549"/>
            <a:chExt cx="5722595" cy="281493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EC829A6-1A5E-4B46-B628-11B644CBA0E7}"/>
                </a:ext>
              </a:extLst>
            </p:cNvPr>
            <p:cNvSpPr/>
            <p:nvPr/>
          </p:nvSpPr>
          <p:spPr>
            <a:xfrm>
              <a:off x="966302" y="1819549"/>
              <a:ext cx="5722595" cy="2471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7CCD392B-9BF4-45D9-BAC0-9DBA1E3F4F2D}"/>
                </a:ext>
              </a:extLst>
            </p:cNvPr>
            <p:cNvSpPr txBox="1"/>
            <p:nvPr/>
          </p:nvSpPr>
          <p:spPr>
            <a:xfrm>
              <a:off x="1620392" y="2428052"/>
              <a:ext cx="16573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900090"/>
                  </a:solidFill>
                  <a:latin typeface="Consolas" panose="020B0609020204030204"/>
                  <a:cs typeface="Consolas" panose="020B0609020204030204"/>
                </a:rPr>
                <a:t>open</a:t>
              </a:r>
              <a:endParaRPr sz="1800" dirty="0"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74536FB2-2726-47F3-BD84-EA62D7BE712E}"/>
                </a:ext>
              </a:extLst>
            </p:cNvPr>
            <p:cNvSpPr txBox="1"/>
            <p:nvPr/>
          </p:nvSpPr>
          <p:spPr>
            <a:xfrm>
              <a:off x="1871217" y="4334764"/>
              <a:ext cx="11557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900090"/>
                  </a:solidFill>
                  <a:latin typeface="Consolas" panose="020B0609020204030204"/>
                  <a:cs typeface="Consolas" panose="020B0609020204030204"/>
                </a:rPr>
                <a:t>close</a:t>
              </a:r>
              <a:endParaRPr sz="1800" dirty="0">
                <a:latin typeface="Consolas" panose="020B0609020204030204"/>
                <a:cs typeface="Consolas" panose="020B0609020204030204"/>
              </a:endParaRPr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03539740-F8A7-463A-8EAF-C3A3E0824E74}"/>
              </a:ext>
            </a:extLst>
          </p:cNvPr>
          <p:cNvSpPr txBox="1"/>
          <p:nvPr/>
        </p:nvSpPr>
        <p:spPr>
          <a:xfrm>
            <a:off x="1071372" y="3249422"/>
            <a:ext cx="83946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文件的</a:t>
            </a: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状态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0DB2455-701B-4009-8A54-B37B78464109}"/>
              </a:ext>
            </a:extLst>
          </p:cNvPr>
          <p:cNvSpPr txBox="1"/>
          <p:nvPr/>
        </p:nvSpPr>
        <p:spPr>
          <a:xfrm>
            <a:off x="2865146" y="3237168"/>
            <a:ext cx="1027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文件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可操作</a:t>
            </a:r>
            <a:r>
              <a:rPr sz="16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状态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0BB7D9-50D1-45AD-B103-B2D862E5C185}"/>
              </a:ext>
            </a:extLst>
          </p:cNvPr>
          <p:cNvSpPr txBox="1"/>
          <p:nvPr/>
        </p:nvSpPr>
        <p:spPr>
          <a:xfrm>
            <a:off x="4089041" y="1879252"/>
            <a:ext cx="4931809" cy="1242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open( 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会返回一个文件对象，需要用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622C84-DB42-4042-B8DD-20DAD3D280DD}"/>
              </a:ext>
            </a:extLst>
          </p:cNvPr>
          <p:cNvSpPr txBox="1"/>
          <p:nvPr/>
        </p:nvSpPr>
        <p:spPr>
          <a:xfrm>
            <a:off x="4137777" y="3203826"/>
            <a:ext cx="47061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关闭：文件对象的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close(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格式简单：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文件对象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&gt;.close( )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系统会自动执行关闭操作</a:t>
            </a:r>
          </a:p>
        </p:txBody>
      </p:sp>
    </p:spTree>
    <p:extLst>
      <p:ext uri="{BB962C8B-B14F-4D97-AF65-F5344CB8AC3E}">
        <p14:creationId xmlns:p14="http://schemas.microsoft.com/office/powerpoint/2010/main" val="8662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CCE8C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857</TotalTime>
  <Words>2439</Words>
  <Application>Microsoft Office PowerPoint</Application>
  <PresentationFormat>全屏显示(16:9)</PresentationFormat>
  <Paragraphs>327</Paragraphs>
  <Slides>65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΢</vt:lpstr>
      <vt:lpstr>等线</vt:lpstr>
      <vt:lpstr>华文琥珀</vt:lpstr>
      <vt:lpstr>微软雅黑</vt:lpstr>
      <vt:lpstr>Arial</vt:lpstr>
      <vt:lpstr>Calibri</vt:lpstr>
      <vt:lpstr>Calibri Light</vt:lpstr>
      <vt:lpstr>Consolas</vt:lpstr>
      <vt:lpstr>Times New Roman</vt:lpstr>
      <vt:lpstr>回顾</vt:lpstr>
      <vt:lpstr>PowerPoint 演示文稿</vt:lpstr>
      <vt:lpstr>PowerPoint 演示文稿</vt:lpstr>
      <vt:lpstr>PowerPoint 演示文稿</vt:lpstr>
      <vt:lpstr>1、文件的类型</vt:lpstr>
      <vt:lpstr>文件的理解</vt:lpstr>
      <vt:lpstr>文件的理解</vt:lpstr>
      <vt:lpstr>文本文件 vs. 二进制文件</vt:lpstr>
      <vt:lpstr>2、文件的打开和关闭</vt:lpstr>
      <vt:lpstr>文件打开 关闭</vt:lpstr>
      <vt:lpstr>文件的打开  open( )</vt:lpstr>
      <vt:lpstr>文件名要包含文件路径</vt:lpstr>
      <vt:lpstr>打开模式</vt:lpstr>
      <vt:lpstr>打开模式</vt:lpstr>
      <vt:lpstr>文件的关闭</vt:lpstr>
      <vt:lpstr>3、文件的操作 读和写</vt:lpstr>
      <vt:lpstr>文件的打开关闭</vt:lpstr>
      <vt:lpstr>文件内容的读取</vt:lpstr>
      <vt:lpstr>文件内容的读取</vt:lpstr>
      <vt:lpstr>文件内容的读取</vt:lpstr>
      <vt:lpstr>文件的全文本操作</vt:lpstr>
      <vt:lpstr>文件的逐行操作</vt:lpstr>
      <vt:lpstr>文件的逐行操作（不推荐）</vt:lpstr>
      <vt:lpstr>数据的文件写入</vt:lpstr>
      <vt:lpstr>数据的文件写入</vt:lpstr>
      <vt:lpstr>数据的文件写入</vt:lpstr>
      <vt:lpstr>数据的文件写入</vt:lpstr>
      <vt:lpstr>文件操作注意事项：</vt:lpstr>
      <vt:lpstr>文件操作注意事项：</vt:lpstr>
      <vt:lpstr>示例：数据的文件写入</vt:lpstr>
      <vt:lpstr>示例：数据的文件写入</vt:lpstr>
      <vt:lpstr>单元小结</vt:lpstr>
      <vt:lpstr>文件的使用</vt:lpstr>
      <vt:lpstr>PowerPoint 演示文稿</vt:lpstr>
      <vt:lpstr>jieba库  概述</vt:lpstr>
      <vt:lpstr>jieba库  分词原理</vt:lpstr>
      <vt:lpstr>PowerPoint 演示文稿</vt:lpstr>
      <vt:lpstr>jieba分词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wordcloud库  概述</vt:lpstr>
      <vt:lpstr>wordcloud库  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chenying0907</dc:creator>
  <cp:lastModifiedBy>李 秀媛</cp:lastModifiedBy>
  <cp:revision>76</cp:revision>
  <dcterms:created xsi:type="dcterms:W3CDTF">2019-01-19T13:46:45Z</dcterms:created>
  <dcterms:modified xsi:type="dcterms:W3CDTF">2022-05-25T00:20:43Z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2019-01-19T00:00:00Z</vt:filetime>
  </property>
  <property fmtid="{D5CDD505-2E9C-101B-9397-08002B2CF9AE}" pid="5" name="KSOProductBuildVer">
    <vt:lpwstr>2052-11.1.0.8213</vt:lpwstr>
  </property>
</Properties>
</file>